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125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117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1.xml"/>
  <Override ContentType="application/vnd.openxmlformats-officedocument.presentationml.notesSlide+xml" PartName="/ppt/notesSlides/notesSlide133.xml"/>
  <Override ContentType="application/vnd.openxmlformats-officedocument.presentationml.notesSlide+xml" PartName="/ppt/notesSlides/notesSlide109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07.xml"/>
  <Override ContentType="application/vnd.openxmlformats-officedocument.presentationml.notesSlide+xml" PartName="/ppt/notesSlides/notesSlide143.xml"/>
  <Override ContentType="application/vnd.openxmlformats-officedocument.presentationml.notesSlide+xml" PartName="/ppt/notesSlides/notesSlide151.xml"/>
  <Override ContentType="application/vnd.openxmlformats-officedocument.presentationml.notesSlide+xml" PartName="/ppt/notesSlides/notesSlide100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85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77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119.xml"/>
  <Override ContentType="application/vnd.openxmlformats-officedocument.presentationml.notesSlide+xml" PartName="/ppt/notesSlides/notesSlide8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105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148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135.xml"/>
  <Override ContentType="application/vnd.openxmlformats-officedocument.presentationml.notesSlide+xml" PartName="/ppt/notesSlides/notesSlide137.xml"/>
  <Override ContentType="application/vnd.openxmlformats-officedocument.presentationml.notesSlide+xml" PartName="/ppt/notesSlides/notesSlide93.xml"/>
  <Override ContentType="application/vnd.openxmlformats-officedocument.presentationml.notesSlide+xml" PartName="/ppt/notesSlides/notesSlide87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141.xml"/>
  <Override ContentType="application/vnd.openxmlformats-officedocument.presentationml.notesSlide+xml" PartName="/ppt/notesSlides/notesSlide153.xml"/>
  <Override ContentType="application/vnd.openxmlformats-officedocument.presentationml.notesSlide+xml" PartName="/ppt/notesSlides/notesSlide123.xml"/>
  <Override ContentType="application/vnd.openxmlformats-officedocument.presentationml.notesSlide+xml" PartName="/ppt/notesSlides/notesSlide11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138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112.xml"/>
  <Override ContentType="application/vnd.openxmlformats-officedocument.presentationml.notesSlide+xml" PartName="/ppt/notesSlides/notesSlide103.xml"/>
  <Override ContentType="application/vnd.openxmlformats-officedocument.presentationml.notesSlide+xml" PartName="/ppt/notesSlides/notesSlide97.xml"/>
  <Override ContentType="application/vnd.openxmlformats-officedocument.presentationml.notesSlide+xml" PartName="/ppt/notesSlides/notesSlide15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9.xml"/>
  <Override ContentType="application/vnd.openxmlformats-officedocument.presentationml.notesSlide+xml" PartName="/ppt/notesSlides/notesSlide146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120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29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144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131.xml"/>
  <Override ContentType="application/vnd.openxmlformats-officedocument.presentationml.notesSlide+xml" PartName="/ppt/notesSlides/notesSlide127.xml"/>
  <Override ContentType="application/vnd.openxmlformats-officedocument.presentationml.notesSlide+xml" PartName="/ppt/notesSlides/notesSlide157.xml"/>
  <Override ContentType="application/vnd.openxmlformats-officedocument.presentationml.notesSlide+xml" PartName="/ppt/notesSlides/notesSlide114.xml"/>
  <Override ContentType="application/vnd.openxmlformats-officedocument.presentationml.notesSlide+xml" PartName="/ppt/notesSlides/notesSlide101.xml"/>
  <Override ContentType="application/vnd.openxmlformats-officedocument.presentationml.notesSlide+xml" PartName="/ppt/notesSlides/notesSlide95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16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78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92.xml"/>
  <Override ContentType="application/vnd.openxmlformats-officedocument.presentationml.notesSlide+xml" PartName="/ppt/notesSlides/notesSlide150.xml"/>
  <Override ContentType="application/vnd.openxmlformats-officedocument.presentationml.notesSlide+xml" PartName="/ppt/notesSlides/notesSlide142.xml"/>
  <Override ContentType="application/vnd.openxmlformats-officedocument.presentationml.notesSlide+xml" PartName="/ppt/notesSlides/notesSlide84.xml"/>
  <Override ContentType="application/vnd.openxmlformats-officedocument.presentationml.notesSlide+xml" PartName="/ppt/notesSlides/notesSlide116.xml"/>
  <Override ContentType="application/vnd.openxmlformats-officedocument.presentationml.notesSlide+xml" PartName="/ppt/notesSlides/notesSlide76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59.xml"/>
  <Override ContentType="application/vnd.openxmlformats-officedocument.presentationml.notesSlide+xml" PartName="/ppt/notesSlides/notesSlide124.xml"/>
  <Override ContentType="application/vnd.openxmlformats-officedocument.presentationml.notesSlide+xml" PartName="/ppt/notesSlides/notesSlide126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82.xml"/>
  <Override ContentType="application/vnd.openxmlformats-officedocument.presentationml.notesSlide+xml" PartName="/ppt/notesSlides/notesSlide9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108.xml"/>
  <Override ContentType="application/vnd.openxmlformats-officedocument.presentationml.notesSlide+xml" PartName="/ppt/notesSlides/notesSlide90.xml"/>
  <Override ContentType="application/vnd.openxmlformats-officedocument.presentationml.notesSlide+xml" PartName="/ppt/notesSlides/notesSlide1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60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86.xml"/>
  <Override ContentType="application/vnd.openxmlformats-officedocument.presentationml.notesSlide+xml" PartName="/ppt/notesSlides/notesSlide106.xml"/>
  <Override ContentType="application/vnd.openxmlformats-officedocument.presentationml.notesSlide+xml" PartName="/ppt/notesSlides/notesSlide99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152.xml"/>
  <Override ContentType="application/vnd.openxmlformats-officedocument.presentationml.notesSlide+xml" PartName="/ppt/notesSlides/notesSlide122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80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118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140.xml"/>
  <Override ContentType="application/vnd.openxmlformats-officedocument.presentationml.notesSlide+xml" PartName="/ppt/notesSlides/notesSlide15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88.xml"/>
  <Override ContentType="application/vnd.openxmlformats-officedocument.presentationml.notesSlide+xml" PartName="/ppt/notesSlides/notesSlide136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49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1.xml"/>
  <Override ContentType="application/vnd.openxmlformats-officedocument.presentationml.notesSlide+xml" PartName="/ppt/notesSlides/notesSlide139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5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13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98.xml"/>
  <Override ContentType="application/vnd.openxmlformats-officedocument.presentationml.notesSlide+xml" PartName="/ppt/notesSlides/notesSlide104.xml"/>
  <Override ContentType="application/vnd.openxmlformats-officedocument.presentationml.notesSlide+xml" PartName="/ppt/notesSlides/notesSlide1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3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21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8.xml"/>
  <Override ContentType="application/vnd.openxmlformats-officedocument.presentationml.notesSlide+xml" PartName="/ppt/notesSlides/notesSlide79.xml"/>
  <Override ContentType="application/vnd.openxmlformats-officedocument.presentationml.notesSlide+xml" PartName="/ppt/notesSlides/notesSlide132.xml"/>
  <Override ContentType="application/vnd.openxmlformats-officedocument.presentationml.notesSlide+xml" PartName="/ppt/notesSlides/notesSlide162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45.xml"/>
  <Override ContentType="application/vnd.openxmlformats-officedocument.presentationml.notesSlide+xml" PartName="/ppt/notesSlides/notesSlide96.xml"/>
  <Override ContentType="application/vnd.openxmlformats-officedocument.presentationml.notesSlide+xml" PartName="/ppt/notesSlides/notesSlide102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83.xml"/>
  <Override ContentType="application/vnd.openxmlformats-officedocument.presentationml.notesSlide+xml" PartName="/ppt/notesSlides/notesSlide115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158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21.xml"/>
  <Override ContentType="application/vnd.openxmlformats-officedocument.presentationml.slide+xml" PartName="/ppt/slides/slide43.xml"/>
  <Override ContentType="application/vnd.openxmlformats-officedocument.presentationml.slide+xml" PartName="/ppt/slides/slide78.xml"/>
  <Override ContentType="application/vnd.openxmlformats-officedocument.presentationml.slide+xml" PartName="/ppt/slides/slide86.xml"/>
  <Override ContentType="application/vnd.openxmlformats-officedocument.presentationml.slide+xml" PartName="/ppt/slides/slide35.xml"/>
  <Override ContentType="application/vnd.openxmlformats-officedocument.presentationml.slide+xml" PartName="/ppt/slides/slide105.xml"/>
  <Override ContentType="application/vnd.openxmlformats-officedocument.presentationml.slide+xml" PartName="/ppt/slides/slide148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138.xml"/>
  <Override ContentType="application/vnd.openxmlformats-officedocument.presentationml.slide+xml" PartName="/ppt/slides/slide25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13.xml"/>
  <Override ContentType="application/vnd.openxmlformats-officedocument.presentationml.slide+xml" PartName="/ppt/slides/slide68.xml"/>
  <Override ContentType="application/vnd.openxmlformats-officedocument.presentationml.slide+xml" PartName="/ppt/slides/slide94.xml"/>
  <Override ContentType="application/vnd.openxmlformats-officedocument.presentationml.slide+xml" PartName="/ppt/slides/slide156.xml"/>
  <Override ContentType="application/vnd.openxmlformats-officedocument.presentationml.slide+xml" PartName="/ppt/slides/slide84.xml"/>
  <Override ContentType="application/vnd.openxmlformats-officedocument.presentationml.slide+xml" PartName="/ppt/slides/slide107.xml"/>
  <Override ContentType="application/vnd.openxmlformats-officedocument.presentationml.slide+xml" PartName="/ppt/slides/slide37.xml"/>
  <Override ContentType="application/vnd.openxmlformats-officedocument.presentationml.slide+xml" PartName="/ppt/slides/slide123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66.xml"/>
  <Override ContentType="application/vnd.openxmlformats-officedocument.presentationml.slide+xml" PartName="/ppt/slides/slide23.xml"/>
  <Override ContentType="application/vnd.openxmlformats-officedocument.presentationml.slide+xml" PartName="/ppt/slides/slide136.xml"/>
  <Override ContentType="application/vnd.openxmlformats-officedocument.presentationml.slide+xml" PartName="/ppt/slides/slide154.xml"/>
  <Override ContentType="application/vnd.openxmlformats-officedocument.presentationml.slide+xml" PartName="/ppt/slides/slide10.xml"/>
  <Override ContentType="application/vnd.openxmlformats-officedocument.presentationml.slide+xml" PartName="/ppt/slides/slide111.xml"/>
  <Override ContentType="application/vnd.openxmlformats-officedocument.presentationml.slide+xml" PartName="/ppt/slides/slide53.xml"/>
  <Override ContentType="application/vnd.openxmlformats-officedocument.presentationml.slide+xml" PartName="/ppt/slides/slide141.xml"/>
  <Override ContentType="application/vnd.openxmlformats-officedocument.presentationml.slide+xml" PartName="/ppt/slides/slide96.xml"/>
  <Override ContentType="application/vnd.openxmlformats-officedocument.presentationml.slide+xml" PartName="/ppt/slides/slide48.xml"/>
  <Override ContentType="application/vnd.openxmlformats-officedocument.presentationml.slide+xml" PartName="/ppt/slides/slide22.xml"/>
  <Override ContentType="application/vnd.openxmlformats-officedocument.presentationml.slide+xml" PartName="/ppt/slides/slide82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18.xml"/>
  <Override ContentType="application/vnd.openxmlformats-officedocument.presentationml.slide+xml" PartName="/ppt/slides/slide142.xml"/>
  <Override ContentType="application/vnd.openxmlformats-officedocument.presentationml.slide+xml" PartName="/ppt/slides/slide12.xml"/>
  <Override ContentType="application/vnd.openxmlformats-officedocument.presentationml.slide+xml" PartName="/ppt/slides/slide108.xml"/>
  <Override ContentType="application/vnd.openxmlformats-officedocument.presentationml.slide+xml" PartName="/ppt/slides/slide98.xml"/>
  <Override ContentType="application/vnd.openxmlformats-officedocument.presentationml.slide+xml" PartName="/ppt/slides/slide152.xml"/>
  <Override ContentType="application/vnd.openxmlformats-officedocument.presentationml.slide+xml" PartName="/ppt/slides/slide125.xml"/>
  <Override ContentType="application/vnd.openxmlformats-officedocument.presentationml.slide+xml" PartName="/ppt/slides/slide72.xml"/>
  <Override ContentType="application/vnd.openxmlformats-officedocument.presentationml.slide+xml" PartName="/ppt/slides/slide135.xml"/>
  <Override ContentType="application/vnd.openxmlformats-officedocument.presentationml.slide+xml" PartName="/ppt/slides/slide20.xml"/>
  <Override ContentType="application/vnd.openxmlformats-officedocument.presentationml.slide+xml" PartName="/ppt/slides/slide16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89.xml"/>
  <Override ContentType="application/vnd.openxmlformats-officedocument.presentationml.slide+xml" PartName="/ppt/slides/slide76.xml"/>
  <Override ContentType="application/vnd.openxmlformats-officedocument.presentationml.slide+xml" PartName="/ppt/slides/slide129.xml"/>
  <Override ContentType="application/vnd.openxmlformats-officedocument.presentationml.slide+xml" PartName="/ppt/slides/slide63.xml"/>
  <Override ContentType="application/vnd.openxmlformats-officedocument.presentationml.slide+xml" PartName="/ppt/slides/slide131.xml"/>
  <Override ContentType="application/vnd.openxmlformats-officedocument.presentationml.slide+xml" PartName="/ppt/slides/slide159.xml"/>
  <Override ContentType="application/vnd.openxmlformats-officedocument.presentationml.slide+xml" PartName="/ppt/slides/slide93.xml"/>
  <Override ContentType="application/vnd.openxmlformats-officedocument.presentationml.slide+xml" PartName="/ppt/slides/slide101.xml"/>
  <Override ContentType="application/vnd.openxmlformats-officedocument.presentationml.slide+xml" PartName="/ppt/slides/slide116.xml"/>
  <Override ContentType="application/vnd.openxmlformats-officedocument.presentationml.slide+xml" PartName="/ppt/slides/slide144.xml"/>
  <Override ContentType="application/vnd.openxmlformats-officedocument.presentationml.slide+xml" PartName="/ppt/slides/slide80.xml"/>
  <Override ContentType="application/vnd.openxmlformats-officedocument.presentationml.slide+xml" PartName="/ppt/slides/slide103.xml"/>
  <Override ContentType="application/vnd.openxmlformats-officedocument.presentationml.slide+xml" PartName="/ppt/slides/slide61.xml"/>
  <Override ContentType="application/vnd.openxmlformats-officedocument.presentationml.slide+xml" PartName="/ppt/slides/slide133.xml"/>
  <Override ContentType="application/vnd.openxmlformats-officedocument.presentationml.slide+xml" PartName="/ppt/slides/slide91.xml"/>
  <Override ContentType="application/vnd.openxmlformats-officedocument.presentationml.slide+xml" PartName="/ppt/slides/slide114.xml"/>
  <Override ContentType="application/vnd.openxmlformats-officedocument.presentationml.slide+xml" PartName="/ppt/slides/slide31.xml"/>
  <Override ContentType="application/vnd.openxmlformats-officedocument.presentationml.slide+xml" PartName="/ppt/slides/slide127.xml"/>
  <Override ContentType="application/vnd.openxmlformats-officedocument.presentationml.slide+xml" PartName="/ppt/slides/slide146.xml"/>
  <Override ContentType="application/vnd.openxmlformats-officedocument.presentationml.slide+xml" PartName="/ppt/slides/slide150.xml"/>
  <Override ContentType="application/vnd.openxmlformats-officedocument.presentationml.slide+xml" PartName="/ppt/slides/slide120.xml"/>
  <Override ContentType="application/vnd.openxmlformats-officedocument.presentationml.slide+xml" PartName="/ppt/slides/slide87.xml"/>
  <Override ContentType="application/vnd.openxmlformats-officedocument.presentationml.slide+xml" PartName="/ppt/slides/slide74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39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12.xml"/>
  <Override ContentType="application/vnd.openxmlformats-officedocument.presentationml.slide+xml" PartName="/ppt/slides/slide95.xml"/>
  <Override ContentType="application/vnd.openxmlformats-officedocument.presentationml.slide+xml" PartName="/ppt/slides/slide155.xml"/>
  <Override ContentType="application/vnd.openxmlformats-officedocument.presentationml.slide+xml" PartName="/ppt/slides/slide69.xml"/>
  <Override ContentType="application/vnd.openxmlformats-officedocument.presentationml.slide+xml" PartName="/ppt/slides/slide85.xml"/>
  <Override ContentType="application/vnd.openxmlformats-officedocument.presentationml.slide+xml" PartName="/ppt/slides/slide157.xml"/>
  <Override ContentType="application/vnd.openxmlformats-officedocument.presentationml.slide+xml" PartName="/ppt/slides/slide42.xml"/>
  <Override ContentType="application/vnd.openxmlformats-officedocument.presentationml.slide+xml" PartName="/ppt/slides/slide50.xml"/>
  <Override ContentType="application/vnd.openxmlformats-officedocument.presentationml.slide+xml" PartName="/ppt/slides/slide77.xml"/>
  <Override ContentType="application/vnd.openxmlformats-officedocument.presentationml.slide+xml" PartName="/ppt/slides/slide34.xml"/>
  <Override ContentType="application/vnd.openxmlformats-officedocument.presentationml.slide+xml" PartName="/ppt/slides/slide122.xml"/>
  <Override ContentType="application/vnd.openxmlformats-officedocument.presentationml.slide+xml" PartName="/ppt/slides/slide130.xml"/>
  <Override ContentType="application/vnd.openxmlformats-officedocument.presentationml.slide+xml" PartName="/ppt/slides/slide147.xml"/>
  <Override ContentType="application/vnd.openxmlformats-officedocument.presentationml.slide+xml" PartName="/ppt/slides/slide16.xml"/>
  <Override ContentType="application/vnd.openxmlformats-officedocument.presentationml.slide+xml" PartName="/ppt/slides/slide104.xml"/>
  <Override ContentType="application/vnd.openxmlformats-officedocument.presentationml.slide+xml" PartName="/ppt/slides/slide24.xml"/>
  <Override ContentType="application/vnd.openxmlformats-officedocument.presentationml.slide+xml" PartName="/ppt/slides/slide97.xml"/>
  <Override ContentType="application/vnd.openxmlformats-officedocument.presentationml.slide+xml" PartName="/ppt/slides/slide140.xml"/>
  <Override ContentType="application/vnd.openxmlformats-officedocument.presentationml.slide+xml" PartName="/ppt/slides/slide11.xml"/>
  <Override ContentType="application/vnd.openxmlformats-officedocument.presentationml.slide+xml" PartName="/ppt/slides/slide137.xml"/>
  <Override ContentType="application/vnd.openxmlformats-officedocument.presentationml.slide+xml" PartName="/ppt/slides/slide110.xml"/>
  <Override ContentType="application/vnd.openxmlformats-officedocument.presentationml.slide+xml" PartName="/ppt/slides/slide153.xml"/>
  <Override ContentType="application/vnd.openxmlformats-officedocument.presentationml.slide+xml" PartName="/ppt/slides/slide6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79.xml"/>
  <Override ContentType="application/vnd.openxmlformats-officedocument.presentationml.slide+xml" PartName="/ppt/slides/slide149.xml"/>
  <Override ContentType="application/vnd.openxmlformats-officedocument.presentationml.slide+xml" PartName="/ppt/slides/slide49.xml"/>
  <Override ContentType="application/vnd.openxmlformats-officedocument.presentationml.slide+xml" PartName="/ppt/slides/slide124.xml"/>
  <Override ContentType="application/vnd.openxmlformats-officedocument.presentationml.slide+xml" PartName="/ppt/slides/slide83.xml"/>
  <Override ContentType="application/vnd.openxmlformats-officedocument.presentationml.slide+xml" PartName="/ppt/slides/slide106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119.xml"/>
  <Override ContentType="application/vnd.openxmlformats-officedocument.presentationml.slide+xml" PartName="/ppt/slides/slide40.xml"/>
  <Override ContentType="application/vnd.openxmlformats-officedocument.presentationml.slide+xml" PartName="/ppt/slides/slide73.xml"/>
  <Override ContentType="application/vnd.openxmlformats-officedocument.presentationml.slide+xml" PartName="/ppt/slides/slide30.xml"/>
  <Override ContentType="application/vnd.openxmlformats-officedocument.presentationml.slide+xml" PartName="/ppt/slides/slide126.xml"/>
  <Override ContentType="application/vnd.openxmlformats-officedocument.presentationml.slide+xml" PartName="/ppt/slides/slide151.xml"/>
  <Override ContentType="application/vnd.openxmlformats-officedocument.presentationml.slide+xml" PartName="/ppt/slides/slide109.xml"/>
  <Override ContentType="application/vnd.openxmlformats-officedocument.presentationml.slide+xml" PartName="/ppt/slides/slide134.xml"/>
  <Override ContentType="application/vnd.openxmlformats-officedocument.presentationml.slide+xml" PartName="/ppt/slides/slide99.xml"/>
  <Override ContentType="application/vnd.openxmlformats-officedocument.presentationml.slide+xml" PartName="/ppt/slides/slide3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47.xml"/>
  <Override ContentType="application/vnd.openxmlformats-officedocument.presentationml.slide+xml" PartName="/ppt/slides/slide160.xml"/>
  <Override ContentType="application/vnd.openxmlformats-officedocument.presentationml.slide+xml" PartName="/ppt/slides/slide21.xml"/>
  <Override ContentType="application/vnd.openxmlformats-officedocument.presentationml.slide+xml" PartName="/ppt/slides/slide100.xml"/>
  <Override ContentType="application/vnd.openxmlformats-officedocument.presentationml.slide+xml" PartName="/ppt/slides/slide64.xml"/>
  <Override ContentType="application/vnd.openxmlformats-officedocument.presentationml.slide+xml" PartName="/ppt/slides/slide81.xml"/>
  <Override ContentType="application/vnd.openxmlformats-officedocument.presentationml.slide+xml" PartName="/ppt/slides/slide90.xml"/>
  <Override ContentType="application/vnd.openxmlformats-officedocument.presentationml.slide+xml" PartName="/ppt/slides/slide8.xml"/>
  <Override ContentType="application/vnd.openxmlformats-officedocument.presentationml.slide+xml" PartName="/ppt/slides/slide143.xml"/>
  <Override ContentType="application/vnd.openxmlformats-officedocument.presentationml.slide+xml" PartName="/ppt/slides/slide117.xml"/>
  <Override ContentType="application/vnd.openxmlformats-officedocument.presentationml.slide+xml" PartName="/ppt/slides/slide145.xml"/>
  <Override ContentType="application/vnd.openxmlformats-officedocument.presentationml.slide+xml" PartName="/ppt/slides/slide132.xml"/>
  <Override ContentType="application/vnd.openxmlformats-officedocument.presentationml.slide+xml" PartName="/ppt/slides/slide162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75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88.xml"/>
  <Override ContentType="application/vnd.openxmlformats-officedocument.presentationml.slide+xml" PartName="/ppt/slides/slide128.xml"/>
  <Override ContentType="application/vnd.openxmlformats-officedocument.presentationml.slide+xml" PartName="/ppt/slides/slide158.xml"/>
  <Override ContentType="application/vnd.openxmlformats-officedocument.presentationml.slide+xml" PartName="/ppt/slides/slide92.xml"/>
  <Override ContentType="application/vnd.openxmlformats-officedocument.presentationml.slide+xml" PartName="/ppt/slides/slide115.xml"/>
  <Override ContentType="application/vnd.openxmlformats-officedocument.presentationml.slide+xml" PartName="/ppt/slides/slide102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  <p:sldId id="303" r:id="rId52"/>
    <p:sldId id="304" r:id="rId53"/>
    <p:sldId id="305" r:id="rId54"/>
    <p:sldId id="306" r:id="rId55"/>
    <p:sldId id="307" r:id="rId56"/>
    <p:sldId id="308" r:id="rId57"/>
    <p:sldId id="309" r:id="rId58"/>
    <p:sldId id="310" r:id="rId59"/>
    <p:sldId id="311" r:id="rId60"/>
    <p:sldId id="312" r:id="rId61"/>
    <p:sldId id="313" r:id="rId62"/>
    <p:sldId id="314" r:id="rId63"/>
    <p:sldId id="315" r:id="rId64"/>
    <p:sldId id="316" r:id="rId65"/>
    <p:sldId id="317" r:id="rId66"/>
    <p:sldId id="318" r:id="rId67"/>
    <p:sldId id="319" r:id="rId68"/>
    <p:sldId id="320" r:id="rId69"/>
    <p:sldId id="321" r:id="rId70"/>
    <p:sldId id="322" r:id="rId71"/>
    <p:sldId id="323" r:id="rId72"/>
    <p:sldId id="324" r:id="rId73"/>
    <p:sldId id="325" r:id="rId74"/>
    <p:sldId id="326" r:id="rId75"/>
    <p:sldId id="327" r:id="rId76"/>
    <p:sldId id="328" r:id="rId77"/>
    <p:sldId id="329" r:id="rId78"/>
    <p:sldId id="330" r:id="rId79"/>
    <p:sldId id="331" r:id="rId80"/>
    <p:sldId id="332" r:id="rId81"/>
    <p:sldId id="333" r:id="rId82"/>
    <p:sldId id="334" r:id="rId83"/>
    <p:sldId id="335" r:id="rId84"/>
    <p:sldId id="336" r:id="rId85"/>
    <p:sldId id="337" r:id="rId86"/>
    <p:sldId id="338" r:id="rId87"/>
    <p:sldId id="339" r:id="rId88"/>
    <p:sldId id="340" r:id="rId89"/>
    <p:sldId id="341" r:id="rId90"/>
    <p:sldId id="342" r:id="rId91"/>
    <p:sldId id="343" r:id="rId92"/>
    <p:sldId id="344" r:id="rId93"/>
    <p:sldId id="345" r:id="rId94"/>
    <p:sldId id="346" r:id="rId95"/>
    <p:sldId id="347" r:id="rId96"/>
    <p:sldId id="348" r:id="rId97"/>
    <p:sldId id="349" r:id="rId98"/>
    <p:sldId id="350" r:id="rId99"/>
    <p:sldId id="351" r:id="rId100"/>
    <p:sldId id="352" r:id="rId101"/>
    <p:sldId id="353" r:id="rId102"/>
    <p:sldId id="354" r:id="rId103"/>
    <p:sldId id="355" r:id="rId104"/>
    <p:sldId id="356" r:id="rId105"/>
    <p:sldId id="357" r:id="rId106"/>
    <p:sldId id="358" r:id="rId107"/>
    <p:sldId id="359" r:id="rId108"/>
    <p:sldId id="360" r:id="rId109"/>
    <p:sldId id="361" r:id="rId110"/>
    <p:sldId id="362" r:id="rId111"/>
    <p:sldId id="363" r:id="rId112"/>
    <p:sldId id="364" r:id="rId113"/>
    <p:sldId id="365" r:id="rId114"/>
    <p:sldId id="366" r:id="rId115"/>
    <p:sldId id="367" r:id="rId116"/>
    <p:sldId id="368" r:id="rId117"/>
    <p:sldId id="369" r:id="rId118"/>
    <p:sldId id="370" r:id="rId119"/>
    <p:sldId id="371" r:id="rId120"/>
    <p:sldId id="372" r:id="rId121"/>
    <p:sldId id="373" r:id="rId122"/>
    <p:sldId id="374" r:id="rId123"/>
    <p:sldId id="375" r:id="rId124"/>
    <p:sldId id="376" r:id="rId125"/>
    <p:sldId id="377" r:id="rId126"/>
    <p:sldId id="378" r:id="rId127"/>
    <p:sldId id="379" r:id="rId128"/>
    <p:sldId id="380" r:id="rId129"/>
    <p:sldId id="381" r:id="rId130"/>
    <p:sldId id="382" r:id="rId131"/>
    <p:sldId id="383" r:id="rId132"/>
    <p:sldId id="384" r:id="rId133"/>
    <p:sldId id="385" r:id="rId134"/>
    <p:sldId id="386" r:id="rId135"/>
    <p:sldId id="387" r:id="rId136"/>
    <p:sldId id="388" r:id="rId137"/>
    <p:sldId id="389" r:id="rId138"/>
    <p:sldId id="390" r:id="rId139"/>
    <p:sldId id="391" r:id="rId140"/>
    <p:sldId id="392" r:id="rId141"/>
    <p:sldId id="393" r:id="rId142"/>
    <p:sldId id="394" r:id="rId143"/>
    <p:sldId id="395" r:id="rId144"/>
    <p:sldId id="396" r:id="rId145"/>
    <p:sldId id="397" r:id="rId146"/>
    <p:sldId id="398" r:id="rId147"/>
    <p:sldId id="399" r:id="rId148"/>
    <p:sldId id="400" r:id="rId149"/>
    <p:sldId id="401" r:id="rId150"/>
    <p:sldId id="402" r:id="rId151"/>
    <p:sldId id="403" r:id="rId152"/>
    <p:sldId id="404" r:id="rId153"/>
    <p:sldId id="405" r:id="rId154"/>
    <p:sldId id="406" r:id="rId155"/>
    <p:sldId id="407" r:id="rId156"/>
    <p:sldId id="408" r:id="rId157"/>
    <p:sldId id="409" r:id="rId158"/>
    <p:sldId id="410" r:id="rId159"/>
    <p:sldId id="411" r:id="rId160"/>
    <p:sldId id="412" r:id="rId161"/>
    <p:sldId id="413" r:id="rId162"/>
    <p:sldId id="414" r:id="rId163"/>
    <p:sldId id="415" r:id="rId164"/>
    <p:sldId id="416" r:id="rId165"/>
    <p:sldId id="417" r:id="rId166"/>
  </p:sldIdLst>
  <p:sldSz cy="6858000" cx="12192000"/>
  <p:notesSz cx="6858000" cy="9144000"/>
  <p:embeddedFontLst>
    <p:embeddedFont>
      <p:font typeface="Arial Narrow"/>
      <p:regular r:id="rId167"/>
      <p:bold r:id="rId168"/>
      <p:italic r:id="rId169"/>
      <p:boldItalic r:id="rId170"/>
    </p:embeddedFont>
    <p:embeddedFont>
      <p:font typeface="Quattrocento Sans"/>
      <p:regular r:id="rId171"/>
      <p:bold r:id="rId172"/>
      <p:italic r:id="rId173"/>
      <p:boldItalic r:id="rId17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75" roundtripDataSignature="AMtx7mg71G++0BvIpa297RjDmtvg15eKH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107" Type="http://schemas.openxmlformats.org/officeDocument/2006/relationships/slide" Target="slides/slide103.xml"/><Relationship Id="rId106" Type="http://schemas.openxmlformats.org/officeDocument/2006/relationships/slide" Target="slides/slide102.xml"/><Relationship Id="rId105" Type="http://schemas.openxmlformats.org/officeDocument/2006/relationships/slide" Target="slides/slide101.xml"/><Relationship Id="rId104" Type="http://schemas.openxmlformats.org/officeDocument/2006/relationships/slide" Target="slides/slide100.xml"/><Relationship Id="rId109" Type="http://schemas.openxmlformats.org/officeDocument/2006/relationships/slide" Target="slides/slide105.xml"/><Relationship Id="rId108" Type="http://schemas.openxmlformats.org/officeDocument/2006/relationships/slide" Target="slides/slide104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9" Type="http://schemas.openxmlformats.org/officeDocument/2006/relationships/slide" Target="slides/slide45.xml"/><Relationship Id="rId103" Type="http://schemas.openxmlformats.org/officeDocument/2006/relationships/slide" Target="slides/slide99.xml"/><Relationship Id="rId102" Type="http://schemas.openxmlformats.org/officeDocument/2006/relationships/slide" Target="slides/slide98.xml"/><Relationship Id="rId101" Type="http://schemas.openxmlformats.org/officeDocument/2006/relationships/slide" Target="slides/slide97.xml"/><Relationship Id="rId100" Type="http://schemas.openxmlformats.org/officeDocument/2006/relationships/slide" Target="slides/slide96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175" Type="http://customschemas.google.com/relationships/presentationmetadata" Target="metadata"/><Relationship Id="rId39" Type="http://schemas.openxmlformats.org/officeDocument/2006/relationships/slide" Target="slides/slide35.xml"/><Relationship Id="rId174" Type="http://schemas.openxmlformats.org/officeDocument/2006/relationships/font" Target="fonts/QuattrocentoSans-boldItalic.fntdata"/><Relationship Id="rId38" Type="http://schemas.openxmlformats.org/officeDocument/2006/relationships/slide" Target="slides/slide34.xml"/><Relationship Id="rId173" Type="http://schemas.openxmlformats.org/officeDocument/2006/relationships/font" Target="fonts/QuattrocentoSans-italic.fntdata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29" Type="http://schemas.openxmlformats.org/officeDocument/2006/relationships/slide" Target="slides/slide125.xml"/><Relationship Id="rId128" Type="http://schemas.openxmlformats.org/officeDocument/2006/relationships/slide" Target="slides/slide124.xml"/><Relationship Id="rId127" Type="http://schemas.openxmlformats.org/officeDocument/2006/relationships/slide" Target="slides/slide123.xml"/><Relationship Id="rId126" Type="http://schemas.openxmlformats.org/officeDocument/2006/relationships/slide" Target="slides/slide122.xml"/><Relationship Id="rId26" Type="http://schemas.openxmlformats.org/officeDocument/2006/relationships/slide" Target="slides/slide22.xml"/><Relationship Id="rId121" Type="http://schemas.openxmlformats.org/officeDocument/2006/relationships/slide" Target="slides/slide117.xml"/><Relationship Id="rId25" Type="http://schemas.openxmlformats.org/officeDocument/2006/relationships/slide" Target="slides/slide21.xml"/><Relationship Id="rId120" Type="http://schemas.openxmlformats.org/officeDocument/2006/relationships/slide" Target="slides/slide116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125" Type="http://schemas.openxmlformats.org/officeDocument/2006/relationships/slide" Target="slides/slide121.xml"/><Relationship Id="rId29" Type="http://schemas.openxmlformats.org/officeDocument/2006/relationships/slide" Target="slides/slide25.xml"/><Relationship Id="rId124" Type="http://schemas.openxmlformats.org/officeDocument/2006/relationships/slide" Target="slides/slide120.xml"/><Relationship Id="rId123" Type="http://schemas.openxmlformats.org/officeDocument/2006/relationships/slide" Target="slides/slide119.xml"/><Relationship Id="rId122" Type="http://schemas.openxmlformats.org/officeDocument/2006/relationships/slide" Target="slides/slide118.xml"/><Relationship Id="rId95" Type="http://schemas.openxmlformats.org/officeDocument/2006/relationships/slide" Target="slides/slide91.xml"/><Relationship Id="rId94" Type="http://schemas.openxmlformats.org/officeDocument/2006/relationships/slide" Target="slides/slide90.xml"/><Relationship Id="rId97" Type="http://schemas.openxmlformats.org/officeDocument/2006/relationships/slide" Target="slides/slide93.xml"/><Relationship Id="rId96" Type="http://schemas.openxmlformats.org/officeDocument/2006/relationships/slide" Target="slides/slide92.xml"/><Relationship Id="rId11" Type="http://schemas.openxmlformats.org/officeDocument/2006/relationships/slide" Target="slides/slide7.xml"/><Relationship Id="rId99" Type="http://schemas.openxmlformats.org/officeDocument/2006/relationships/slide" Target="slides/slide95.xml"/><Relationship Id="rId10" Type="http://schemas.openxmlformats.org/officeDocument/2006/relationships/slide" Target="slides/slide6.xml"/><Relationship Id="rId98" Type="http://schemas.openxmlformats.org/officeDocument/2006/relationships/slide" Target="slides/slide94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91" Type="http://schemas.openxmlformats.org/officeDocument/2006/relationships/slide" Target="slides/slide87.xml"/><Relationship Id="rId90" Type="http://schemas.openxmlformats.org/officeDocument/2006/relationships/slide" Target="slides/slide86.xml"/><Relationship Id="rId93" Type="http://schemas.openxmlformats.org/officeDocument/2006/relationships/slide" Target="slides/slide89.xml"/><Relationship Id="rId92" Type="http://schemas.openxmlformats.org/officeDocument/2006/relationships/slide" Target="slides/slide88.xml"/><Relationship Id="rId118" Type="http://schemas.openxmlformats.org/officeDocument/2006/relationships/slide" Target="slides/slide114.xml"/><Relationship Id="rId117" Type="http://schemas.openxmlformats.org/officeDocument/2006/relationships/slide" Target="slides/slide113.xml"/><Relationship Id="rId116" Type="http://schemas.openxmlformats.org/officeDocument/2006/relationships/slide" Target="slides/slide112.xml"/><Relationship Id="rId115" Type="http://schemas.openxmlformats.org/officeDocument/2006/relationships/slide" Target="slides/slide111.xml"/><Relationship Id="rId119" Type="http://schemas.openxmlformats.org/officeDocument/2006/relationships/slide" Target="slides/slide115.xml"/><Relationship Id="rId15" Type="http://schemas.openxmlformats.org/officeDocument/2006/relationships/slide" Target="slides/slide11.xml"/><Relationship Id="rId110" Type="http://schemas.openxmlformats.org/officeDocument/2006/relationships/slide" Target="slides/slide106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14" Type="http://schemas.openxmlformats.org/officeDocument/2006/relationships/slide" Target="slides/slide110.xml"/><Relationship Id="rId18" Type="http://schemas.openxmlformats.org/officeDocument/2006/relationships/slide" Target="slides/slide14.xml"/><Relationship Id="rId113" Type="http://schemas.openxmlformats.org/officeDocument/2006/relationships/slide" Target="slides/slide109.xml"/><Relationship Id="rId112" Type="http://schemas.openxmlformats.org/officeDocument/2006/relationships/slide" Target="slides/slide108.xml"/><Relationship Id="rId111" Type="http://schemas.openxmlformats.org/officeDocument/2006/relationships/slide" Target="slides/slide107.xml"/><Relationship Id="rId84" Type="http://schemas.openxmlformats.org/officeDocument/2006/relationships/slide" Target="slides/slide80.xml"/><Relationship Id="rId83" Type="http://schemas.openxmlformats.org/officeDocument/2006/relationships/slide" Target="slides/slide79.xml"/><Relationship Id="rId86" Type="http://schemas.openxmlformats.org/officeDocument/2006/relationships/slide" Target="slides/slide82.xml"/><Relationship Id="rId85" Type="http://schemas.openxmlformats.org/officeDocument/2006/relationships/slide" Target="slides/slide81.xml"/><Relationship Id="rId88" Type="http://schemas.openxmlformats.org/officeDocument/2006/relationships/slide" Target="slides/slide84.xml"/><Relationship Id="rId150" Type="http://schemas.openxmlformats.org/officeDocument/2006/relationships/slide" Target="slides/slide146.xml"/><Relationship Id="rId87" Type="http://schemas.openxmlformats.org/officeDocument/2006/relationships/slide" Target="slides/slide83.xml"/><Relationship Id="rId89" Type="http://schemas.openxmlformats.org/officeDocument/2006/relationships/slide" Target="slides/slide85.xml"/><Relationship Id="rId80" Type="http://schemas.openxmlformats.org/officeDocument/2006/relationships/slide" Target="slides/slide76.xml"/><Relationship Id="rId82" Type="http://schemas.openxmlformats.org/officeDocument/2006/relationships/slide" Target="slides/slide78.xml"/><Relationship Id="rId81" Type="http://schemas.openxmlformats.org/officeDocument/2006/relationships/slide" Target="slides/slide7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149" Type="http://schemas.openxmlformats.org/officeDocument/2006/relationships/slide" Target="slides/slide145.xml"/><Relationship Id="rId4" Type="http://schemas.openxmlformats.org/officeDocument/2006/relationships/notesMaster" Target="notesMasters/notesMaster1.xml"/><Relationship Id="rId148" Type="http://schemas.openxmlformats.org/officeDocument/2006/relationships/slide" Target="slides/slide144.xml"/><Relationship Id="rId9" Type="http://schemas.openxmlformats.org/officeDocument/2006/relationships/slide" Target="slides/slide5.xml"/><Relationship Id="rId143" Type="http://schemas.openxmlformats.org/officeDocument/2006/relationships/slide" Target="slides/slide139.xml"/><Relationship Id="rId142" Type="http://schemas.openxmlformats.org/officeDocument/2006/relationships/slide" Target="slides/slide138.xml"/><Relationship Id="rId141" Type="http://schemas.openxmlformats.org/officeDocument/2006/relationships/slide" Target="slides/slide137.xml"/><Relationship Id="rId140" Type="http://schemas.openxmlformats.org/officeDocument/2006/relationships/slide" Target="slides/slide136.xml"/><Relationship Id="rId5" Type="http://schemas.openxmlformats.org/officeDocument/2006/relationships/slide" Target="slides/slide1.xml"/><Relationship Id="rId147" Type="http://schemas.openxmlformats.org/officeDocument/2006/relationships/slide" Target="slides/slide143.xml"/><Relationship Id="rId6" Type="http://schemas.openxmlformats.org/officeDocument/2006/relationships/slide" Target="slides/slide2.xml"/><Relationship Id="rId146" Type="http://schemas.openxmlformats.org/officeDocument/2006/relationships/slide" Target="slides/slide142.xml"/><Relationship Id="rId7" Type="http://schemas.openxmlformats.org/officeDocument/2006/relationships/slide" Target="slides/slide3.xml"/><Relationship Id="rId145" Type="http://schemas.openxmlformats.org/officeDocument/2006/relationships/slide" Target="slides/slide141.xml"/><Relationship Id="rId8" Type="http://schemas.openxmlformats.org/officeDocument/2006/relationships/slide" Target="slides/slide4.xml"/><Relationship Id="rId144" Type="http://schemas.openxmlformats.org/officeDocument/2006/relationships/slide" Target="slides/slide140.xml"/><Relationship Id="rId73" Type="http://schemas.openxmlformats.org/officeDocument/2006/relationships/slide" Target="slides/slide69.xml"/><Relationship Id="rId72" Type="http://schemas.openxmlformats.org/officeDocument/2006/relationships/slide" Target="slides/slide68.xml"/><Relationship Id="rId75" Type="http://schemas.openxmlformats.org/officeDocument/2006/relationships/slide" Target="slides/slide71.xml"/><Relationship Id="rId74" Type="http://schemas.openxmlformats.org/officeDocument/2006/relationships/slide" Target="slides/slide70.xml"/><Relationship Id="rId77" Type="http://schemas.openxmlformats.org/officeDocument/2006/relationships/slide" Target="slides/slide73.xml"/><Relationship Id="rId76" Type="http://schemas.openxmlformats.org/officeDocument/2006/relationships/slide" Target="slides/slide72.xml"/><Relationship Id="rId79" Type="http://schemas.openxmlformats.org/officeDocument/2006/relationships/slide" Target="slides/slide75.xml"/><Relationship Id="rId78" Type="http://schemas.openxmlformats.org/officeDocument/2006/relationships/slide" Target="slides/slide74.xml"/><Relationship Id="rId71" Type="http://schemas.openxmlformats.org/officeDocument/2006/relationships/slide" Target="slides/slide67.xml"/><Relationship Id="rId70" Type="http://schemas.openxmlformats.org/officeDocument/2006/relationships/slide" Target="slides/slide66.xml"/><Relationship Id="rId139" Type="http://schemas.openxmlformats.org/officeDocument/2006/relationships/slide" Target="slides/slide135.xml"/><Relationship Id="rId138" Type="http://schemas.openxmlformats.org/officeDocument/2006/relationships/slide" Target="slides/slide134.xml"/><Relationship Id="rId137" Type="http://schemas.openxmlformats.org/officeDocument/2006/relationships/slide" Target="slides/slide133.xml"/><Relationship Id="rId132" Type="http://schemas.openxmlformats.org/officeDocument/2006/relationships/slide" Target="slides/slide128.xml"/><Relationship Id="rId131" Type="http://schemas.openxmlformats.org/officeDocument/2006/relationships/slide" Target="slides/slide127.xml"/><Relationship Id="rId130" Type="http://schemas.openxmlformats.org/officeDocument/2006/relationships/slide" Target="slides/slide126.xml"/><Relationship Id="rId136" Type="http://schemas.openxmlformats.org/officeDocument/2006/relationships/slide" Target="slides/slide132.xml"/><Relationship Id="rId135" Type="http://schemas.openxmlformats.org/officeDocument/2006/relationships/slide" Target="slides/slide131.xml"/><Relationship Id="rId134" Type="http://schemas.openxmlformats.org/officeDocument/2006/relationships/slide" Target="slides/slide130.xml"/><Relationship Id="rId133" Type="http://schemas.openxmlformats.org/officeDocument/2006/relationships/slide" Target="slides/slide129.xml"/><Relationship Id="rId62" Type="http://schemas.openxmlformats.org/officeDocument/2006/relationships/slide" Target="slides/slide58.xml"/><Relationship Id="rId61" Type="http://schemas.openxmlformats.org/officeDocument/2006/relationships/slide" Target="slides/slide57.xml"/><Relationship Id="rId64" Type="http://schemas.openxmlformats.org/officeDocument/2006/relationships/slide" Target="slides/slide60.xml"/><Relationship Id="rId63" Type="http://schemas.openxmlformats.org/officeDocument/2006/relationships/slide" Target="slides/slide59.xml"/><Relationship Id="rId66" Type="http://schemas.openxmlformats.org/officeDocument/2006/relationships/slide" Target="slides/slide62.xml"/><Relationship Id="rId172" Type="http://schemas.openxmlformats.org/officeDocument/2006/relationships/font" Target="fonts/QuattrocentoSans-bold.fntdata"/><Relationship Id="rId65" Type="http://schemas.openxmlformats.org/officeDocument/2006/relationships/slide" Target="slides/slide61.xml"/><Relationship Id="rId171" Type="http://schemas.openxmlformats.org/officeDocument/2006/relationships/font" Target="fonts/QuattrocentoSans-regular.fntdata"/><Relationship Id="rId68" Type="http://schemas.openxmlformats.org/officeDocument/2006/relationships/slide" Target="slides/slide64.xml"/><Relationship Id="rId170" Type="http://schemas.openxmlformats.org/officeDocument/2006/relationships/font" Target="fonts/ArialNarrow-boldItalic.fntdata"/><Relationship Id="rId67" Type="http://schemas.openxmlformats.org/officeDocument/2006/relationships/slide" Target="slides/slide63.xml"/><Relationship Id="rId60" Type="http://schemas.openxmlformats.org/officeDocument/2006/relationships/slide" Target="slides/slide56.xml"/><Relationship Id="rId165" Type="http://schemas.openxmlformats.org/officeDocument/2006/relationships/slide" Target="slides/slide161.xml"/><Relationship Id="rId69" Type="http://schemas.openxmlformats.org/officeDocument/2006/relationships/slide" Target="slides/slide65.xml"/><Relationship Id="rId164" Type="http://schemas.openxmlformats.org/officeDocument/2006/relationships/slide" Target="slides/slide160.xml"/><Relationship Id="rId163" Type="http://schemas.openxmlformats.org/officeDocument/2006/relationships/slide" Target="slides/slide159.xml"/><Relationship Id="rId162" Type="http://schemas.openxmlformats.org/officeDocument/2006/relationships/slide" Target="slides/slide158.xml"/><Relationship Id="rId169" Type="http://schemas.openxmlformats.org/officeDocument/2006/relationships/font" Target="fonts/ArialNarrow-italic.fntdata"/><Relationship Id="rId168" Type="http://schemas.openxmlformats.org/officeDocument/2006/relationships/font" Target="fonts/ArialNarrow-bold.fntdata"/><Relationship Id="rId167" Type="http://schemas.openxmlformats.org/officeDocument/2006/relationships/font" Target="fonts/ArialNarrow-regular.fntdata"/><Relationship Id="rId166" Type="http://schemas.openxmlformats.org/officeDocument/2006/relationships/slide" Target="slides/slide162.xml"/><Relationship Id="rId51" Type="http://schemas.openxmlformats.org/officeDocument/2006/relationships/slide" Target="slides/slide47.xml"/><Relationship Id="rId50" Type="http://schemas.openxmlformats.org/officeDocument/2006/relationships/slide" Target="slides/slide46.xml"/><Relationship Id="rId53" Type="http://schemas.openxmlformats.org/officeDocument/2006/relationships/slide" Target="slides/slide49.xml"/><Relationship Id="rId52" Type="http://schemas.openxmlformats.org/officeDocument/2006/relationships/slide" Target="slides/slide48.xml"/><Relationship Id="rId55" Type="http://schemas.openxmlformats.org/officeDocument/2006/relationships/slide" Target="slides/slide51.xml"/><Relationship Id="rId161" Type="http://schemas.openxmlformats.org/officeDocument/2006/relationships/slide" Target="slides/slide157.xml"/><Relationship Id="rId54" Type="http://schemas.openxmlformats.org/officeDocument/2006/relationships/slide" Target="slides/slide50.xml"/><Relationship Id="rId160" Type="http://schemas.openxmlformats.org/officeDocument/2006/relationships/slide" Target="slides/slide156.xml"/><Relationship Id="rId57" Type="http://schemas.openxmlformats.org/officeDocument/2006/relationships/slide" Target="slides/slide53.xml"/><Relationship Id="rId56" Type="http://schemas.openxmlformats.org/officeDocument/2006/relationships/slide" Target="slides/slide52.xml"/><Relationship Id="rId159" Type="http://schemas.openxmlformats.org/officeDocument/2006/relationships/slide" Target="slides/slide155.xml"/><Relationship Id="rId59" Type="http://schemas.openxmlformats.org/officeDocument/2006/relationships/slide" Target="slides/slide55.xml"/><Relationship Id="rId154" Type="http://schemas.openxmlformats.org/officeDocument/2006/relationships/slide" Target="slides/slide150.xml"/><Relationship Id="rId58" Type="http://schemas.openxmlformats.org/officeDocument/2006/relationships/slide" Target="slides/slide54.xml"/><Relationship Id="rId153" Type="http://schemas.openxmlformats.org/officeDocument/2006/relationships/slide" Target="slides/slide149.xml"/><Relationship Id="rId152" Type="http://schemas.openxmlformats.org/officeDocument/2006/relationships/slide" Target="slides/slide148.xml"/><Relationship Id="rId151" Type="http://schemas.openxmlformats.org/officeDocument/2006/relationships/slide" Target="slides/slide147.xml"/><Relationship Id="rId158" Type="http://schemas.openxmlformats.org/officeDocument/2006/relationships/slide" Target="slides/slide154.xml"/><Relationship Id="rId157" Type="http://schemas.openxmlformats.org/officeDocument/2006/relationships/slide" Target="slides/slide153.xml"/><Relationship Id="rId156" Type="http://schemas.openxmlformats.org/officeDocument/2006/relationships/slide" Target="slides/slide152.xml"/><Relationship Id="rId155" Type="http://schemas.openxmlformats.org/officeDocument/2006/relationships/slide" Target="slides/slide151.xml"/></Relationships>
</file>

<file path=ppt/media/image1.png>
</file>

<file path=ppt/media/image11.png>
</file>

<file path=ppt/media/image14.jpg>
</file>

<file path=ppt/media/image16.jpg>
</file>

<file path=ppt/media/image17.png>
</file>

<file path=ppt/media/image18.png>
</file>

<file path=ppt/media/image19.png>
</file>

<file path=ppt/media/image2.png>
</file>

<file path=ppt/media/image25.jpg>
</file>

<file path=ppt/media/image26.png>
</file>

<file path=ppt/media/image27.jpg>
</file>

<file path=ppt/media/image28.png>
</file>

<file path=ppt/media/image29.png>
</file>

<file path=ppt/media/image3.png>
</file>

<file path=ppt/media/image30.png>
</file>

<file path=ppt/media/image31.png>
</file>

<file path=ppt/media/image33.jpg>
</file>

<file path=ppt/media/image34.png>
</file>

<file path=ppt/media/image35.png>
</file>

<file path=ppt/media/image36.png>
</file>

<file path=ppt/media/image37.jpg>
</file>

<file path=ppt/media/image38.jp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g>
</file>

<file path=ppt/media/image60.png>
</file>

<file path=ppt/media/image61.png>
</file>

<file path=ppt/media/image62.png>
</file>

<file path=ppt/media/image63.jpg>
</file>

<file path=ppt/media/image64.png>
</file>

<file path=ppt/media/image65.jpg>
</file>

<file path=ppt/media/image66.png>
</file>

<file path=ppt/media/image67.png>
</file>

<file path=ppt/media/image68.jpg>
</file>

<file path=ppt/media/image69.png>
</file>

<file path=ppt/media/image7.png>
</file>

<file path=ppt/media/image70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9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7.png>
</file>

<file path=ppt/media/image88.png>
</file>

<file path=ppt/media/image89.png>
</file>

<file path=ppt/media/image9.jpg>
</file>

<file path=ppt/media/image90.png>
</file>

<file path=ppt/media/image9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fr-FR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9" name="Google Shape;429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0" name="Google Shape;430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0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4" name="Google Shape;1014;p10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9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p10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1" name="Google Shape;1021;p10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5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1026;p10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7" name="Google Shape;1027;p10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1" name="Shape 1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" name="Google Shape;1032;p10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3" name="Google Shape;1033;p10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8" name="Shape 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Google Shape;1039;p10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0" name="Google Shape;1040;p10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4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5" name="Google Shape;1045;p1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6" name="Google Shape;1046;p1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1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3" name="Google Shape;1053;p1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8" name="Shape 1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9" name="Google Shape;1059;p1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0" name="Google Shape;1060;p1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4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p1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6" name="Google Shape;1066;p1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0" name="Shape 1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1" name="Google Shape;1071;p1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2" name="Google Shape;1072;p1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2" name="Google Shape;442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Diapositive d’accueil stagiaires</a:t>
            </a:r>
            <a:endParaRPr/>
          </a:p>
        </p:txBody>
      </p:sp>
      <p:sp>
        <p:nvSpPr>
          <p:cNvPr id="443" name="Google Shape;443;p1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5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p1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7" name="Google Shape;1077;p1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2" name="Shape 1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3" name="Google Shape;1083;p1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4" name="Google Shape;1084;p1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8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9" name="Google Shape;1089;p1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0" name="Google Shape;1090;p1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1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6" name="Google Shape;1096;p1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1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2" name="Google Shape;1102;p1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7" name="Shape 1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8" name="Google Shape;1108;p12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9" name="Google Shape;1109;p1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4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p1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6" name="Google Shape;1116;p1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1" name="Shape 1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" name="Google Shape;1122;p12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3" name="Google Shape;1123;p1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7" name="Shape 1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8" name="Google Shape;1128;p12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9" name="Google Shape;1129;p1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4" name="Shape 1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5" name="Google Shape;1135;p12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6" name="Google Shape;1136;p1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0" name="Google Shape;450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Consignes pour le formateur : </a:t>
            </a:r>
            <a:endParaRPr/>
          </a:p>
          <a:p>
            <a:pPr indent="-228600" lvl="0" marL="228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lang="fr-FR"/>
              <a:t>Attendre que tout le monde soit présent</a:t>
            </a:r>
            <a:br>
              <a:rPr lang="fr-FR"/>
            </a:br>
            <a:r>
              <a:rPr lang="fr-FR"/>
              <a:t>si nécessaire, retarder un peu cette étape d’émargement</a:t>
            </a:r>
            <a:endParaRPr/>
          </a:p>
          <a:p>
            <a:pPr indent="-228600" lvl="0" marL="228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lang="fr-FR"/>
              <a:t>Dans l’appli Bienvenue Formation  https://formateur.bienvenue.pro/    </a:t>
            </a:r>
            <a:br>
              <a:rPr lang="fr-FR"/>
            </a:br>
            <a:r>
              <a:rPr b="1" lang="fr-FR"/>
              <a:t>: Pointer les stagiaires présents</a:t>
            </a:r>
            <a:endParaRPr/>
          </a:p>
          <a:p>
            <a:pPr indent="-228600" lvl="0" marL="228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b="1" lang="fr-FR"/>
              <a:t>Lancer un émargement collectif</a:t>
            </a:r>
            <a:endParaRPr/>
          </a:p>
          <a:p>
            <a:pPr indent="-228600" lvl="0" marL="228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b="1" lang="fr-FR"/>
              <a:t>Afficher le QR Code aux stagiaires</a:t>
            </a:r>
            <a:br>
              <a:rPr b="0" lang="fr-FR"/>
            </a:br>
            <a:r>
              <a:rPr b="0" lang="fr-FR"/>
              <a:t>Indiquez-leur qu’ils devraient retrouver leur nom dans l’appli mobile avant d’émarger sur l’écran de leur Smartphone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451" name="Google Shape;451;p1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0" name="Shape 1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" name="Google Shape;1141;p12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2" name="Google Shape;1142;p1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6" name="Shape 1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7" name="Google Shape;1147;p12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8" name="Google Shape;1148;p1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1" name="Shape 1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2" name="Google Shape;1152;p12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3" name="Google Shape;1153;p1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12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0" name="Google Shape;1160;p1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4" name="Shape 1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5" name="Google Shape;1165;p12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6" name="Google Shape;1166;p1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3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2" name="Google Shape;1172;p1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" name="Google Shape;1177;p13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8" name="Google Shape;1178;p1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2" name="Shape 1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3" name="Google Shape;1183;p13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4" name="Google Shape;1184;p1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9" name="Shape 1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0" name="Google Shape;1190;p13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1" name="Google Shape;1191;p1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6" name="Shape 1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7" name="Google Shape;1197;p13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8" name="Google Shape;1198;p13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3" name="Shape 1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4" name="Google Shape;1204;p13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5" name="Google Shape;1205;p13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0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p13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2" name="Google Shape;1212;p13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13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8" name="Google Shape;1218;p13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2" name="Shape 1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3" name="Google Shape;1223;p14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4" name="Google Shape;1224;p14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14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9" name="Google Shape;1229;p14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14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6" name="Google Shape;1236;p14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0" name="Shape 1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1" name="Google Shape;1241;p14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2" name="Google Shape;1242;p14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6" name="Shape 1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7" name="Google Shape;1247;p14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8" name="Google Shape;1248;p14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2" name="Shape 1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3" name="Google Shape;1253;p14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4" name="Google Shape;1254;p14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8" name="Shape 1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" name="Google Shape;1259;p14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0" name="Google Shape;1260;p14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Google Shape;470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4" name="Shape 1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5" name="Google Shape;1265;p14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6" name="Google Shape;1266;p14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2" name="Google Shape;1272;p15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3" name="Google Shape;1273;p15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7" name="Shape 1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8" name="Google Shape;1278;p15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9" name="Google Shape;1279;p15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3" name="Shape 1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" name="Google Shape;1284;p15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5" name="Google Shape;1285;p15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9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" name="Google Shape;1290;p15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1" name="Google Shape;1291;p15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5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15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7" name="Google Shape;1297;p15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1" name="Shape 1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2" name="Google Shape;1302;p15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3" name="Google Shape;1303;p15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7" name="Shape 1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8" name="Google Shape;1308;p15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9" name="Google Shape;1309;p15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3" name="Shape 1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4" name="Google Shape;1314;p16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5" name="Google Shape;1315;p16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16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1" name="Google Shape;1321;p16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4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p16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6" name="Google Shape;1326;p16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1" name="Shape 1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2" name="Google Shape;1332;p16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3" name="Google Shape;1333;p16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7" name="Shape 1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8" name="Google Shape;1338;p16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9" name="Google Shape;1339;p16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16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5" name="Google Shape;1345;p16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9" name="Shape 1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0" name="Google Shape;1350;p16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1" name="Google Shape;1351;p16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16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7" name="Google Shape;1357;p16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1" name="Shape 1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2" name="Google Shape;1362;p16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3" name="Google Shape;1363;p16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7" name="Shape 1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8" name="Google Shape;1368;p16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9" name="Google Shape;1369;p16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3" name="Shape 1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4" name="Google Shape;1374;p17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5" name="Google Shape;1375;p17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9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p17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81" name="Google Shape;1381;p17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2" name="Google Shape;1382;p17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2" name="Google Shape;482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" name="Google Shape;483;p1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5" name="Shape 1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6" name="Google Shape;1386;p17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87" name="Google Shape;1387;p17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AutoNum type="arabicPeriod"/>
            </a:pPr>
            <a:r>
              <a:rPr b="1" lang="fr-FR" sz="1800">
                <a:latin typeface="Arial"/>
                <a:ea typeface="Arial"/>
                <a:cs typeface="Arial"/>
                <a:sym typeface="Arial"/>
              </a:rPr>
              <a:t>Composants réutilisables</a:t>
            </a:r>
            <a:r>
              <a:rPr lang="fr-FR" sz="1800">
                <a:latin typeface="Arial"/>
                <a:ea typeface="Arial"/>
                <a:cs typeface="Arial"/>
                <a:sym typeface="Arial"/>
              </a:rPr>
              <a:t> : La philosophie des composants de React permet de développer des interfaces utilisateur modulaires, maintenables et réutilisables.</a:t>
            </a:r>
            <a:endParaRPr/>
          </a:p>
          <a:p>
            <a:pPr indent="-342900" lvl="0" marL="342900" rtl="0" algn="l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AutoNum type="arabicPeriod"/>
            </a:pPr>
            <a:r>
              <a:rPr b="1" lang="fr-FR" sz="1800">
                <a:latin typeface="Arial"/>
                <a:ea typeface="Arial"/>
                <a:cs typeface="Arial"/>
                <a:sym typeface="Arial"/>
              </a:rPr>
              <a:t>JSX</a:t>
            </a:r>
            <a:r>
              <a:rPr lang="fr-FR" sz="1800">
                <a:latin typeface="Arial"/>
                <a:ea typeface="Arial"/>
                <a:cs typeface="Arial"/>
                <a:sym typeface="Arial"/>
              </a:rPr>
              <a:t> : Le JSX simplifie la création d'éléments React en combinant JavaScript et HTML, tout en garantissant la sécurité et la lisibilité du code.</a:t>
            </a:r>
            <a:endParaRPr/>
          </a:p>
          <a:p>
            <a:pPr indent="-342900" lvl="0" marL="342900" rtl="0" algn="l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AutoNum type="arabicPeriod"/>
            </a:pPr>
            <a:r>
              <a:rPr b="1" lang="fr-FR" sz="1800">
                <a:latin typeface="Arial"/>
                <a:ea typeface="Arial"/>
                <a:cs typeface="Arial"/>
                <a:sym typeface="Arial"/>
              </a:rPr>
              <a:t>Hooks</a:t>
            </a:r>
            <a:r>
              <a:rPr lang="fr-FR" sz="1800">
                <a:latin typeface="Arial"/>
                <a:ea typeface="Arial"/>
                <a:cs typeface="Arial"/>
                <a:sym typeface="Arial"/>
              </a:rPr>
              <a:t> : Les hooks permettent de gérer l'état et les effets dans les composants fonctionnels, offrant une alternative plus concise et flexible aux composants de classe.</a:t>
            </a:r>
            <a:endParaRPr/>
          </a:p>
          <a:p>
            <a:pPr indent="-342900" lvl="0" marL="342900" rtl="0" algn="l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AutoNum type="arabicPeriod"/>
            </a:pPr>
            <a:r>
              <a:rPr b="1" lang="fr-FR" sz="1800">
                <a:latin typeface="Arial"/>
                <a:ea typeface="Arial"/>
                <a:cs typeface="Arial"/>
                <a:sym typeface="Arial"/>
              </a:rPr>
              <a:t>Gestion d'état avec Redux</a:t>
            </a:r>
            <a:r>
              <a:rPr lang="fr-FR" sz="1800">
                <a:latin typeface="Arial"/>
                <a:ea typeface="Arial"/>
                <a:cs typeface="Arial"/>
                <a:sym typeface="Arial"/>
              </a:rPr>
              <a:t> : Centraliser l'état avec Redux améliore la prévisibilité, la traçabilité et la gestion des données dans les applications complexes.</a:t>
            </a:r>
            <a:endParaRPr/>
          </a:p>
          <a:p>
            <a:pPr indent="-342900" lvl="0" marL="342900" rtl="0" algn="l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AutoNum type="arabicPeriod"/>
            </a:pPr>
            <a:r>
              <a:rPr b="1" lang="fr-FR" sz="1800">
                <a:latin typeface="Arial"/>
                <a:ea typeface="Arial"/>
                <a:cs typeface="Arial"/>
                <a:sym typeface="Arial"/>
              </a:rPr>
              <a:t>Routing et navigation</a:t>
            </a:r>
            <a:r>
              <a:rPr lang="fr-FR" sz="1800">
                <a:latin typeface="Arial"/>
                <a:ea typeface="Arial"/>
                <a:cs typeface="Arial"/>
                <a:sym typeface="Arial"/>
              </a:rPr>
              <a:t> : </a:t>
            </a:r>
            <a:r>
              <a:rPr b="1" lang="fr-FR" sz="1800">
                <a:latin typeface="Arial"/>
                <a:ea typeface="Arial"/>
                <a:cs typeface="Arial"/>
                <a:sym typeface="Arial"/>
              </a:rPr>
              <a:t>react-router-dom</a:t>
            </a:r>
            <a:r>
              <a:rPr lang="fr-FR" sz="1800">
                <a:latin typeface="Arial"/>
                <a:ea typeface="Arial"/>
                <a:cs typeface="Arial"/>
                <a:sym typeface="Arial"/>
              </a:rPr>
              <a:t> facilite la création de Single Page Applications avec des URLs bookmarkables et une navigation fluide entre les vues.</a:t>
            </a:r>
            <a:endParaRPr/>
          </a:p>
          <a:p>
            <a:pPr indent="-342900" lvl="0" marL="342900" rtl="0" algn="l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AutoNum type="arabicPeriod"/>
            </a:pPr>
            <a:r>
              <a:rPr b="1" lang="fr-FR" sz="1800">
                <a:latin typeface="Arial"/>
                <a:ea typeface="Arial"/>
                <a:cs typeface="Arial"/>
                <a:sym typeface="Arial"/>
              </a:rPr>
              <a:t>Tests unitaires et d'intégration</a:t>
            </a:r>
            <a:r>
              <a:rPr lang="fr-FR" sz="1800">
                <a:latin typeface="Arial"/>
                <a:ea typeface="Arial"/>
                <a:cs typeface="Arial"/>
                <a:sym typeface="Arial"/>
              </a:rPr>
              <a:t> : Utiliser Jest et React Testing Library assure la qualité et la fiabilité du code en détectant les bugs et les régressions avant la mise en production.</a:t>
            </a:r>
            <a:endParaRPr/>
          </a:p>
          <a:p>
            <a:pPr indent="-342900" lvl="0" marL="342900" rtl="0" algn="l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AutoNum type="arabicPeriod"/>
            </a:pPr>
            <a:r>
              <a:rPr b="1" lang="fr-FR" sz="1800">
                <a:latin typeface="Arial"/>
                <a:ea typeface="Arial"/>
                <a:cs typeface="Arial"/>
                <a:sym typeface="Arial"/>
              </a:rPr>
              <a:t>Formulaires et validation</a:t>
            </a:r>
            <a:r>
              <a:rPr lang="fr-FR" sz="1800">
                <a:latin typeface="Arial"/>
                <a:ea typeface="Arial"/>
                <a:cs typeface="Arial"/>
                <a:sym typeface="Arial"/>
              </a:rPr>
              <a:t> : Gérer les formulaires avec des composants contrôlés et non contrôlés, et valider les données en temps réel améliore l'expérience utilisateur et la fiabilité des données.</a:t>
            </a:r>
            <a:endParaRPr/>
          </a:p>
          <a:p>
            <a:pPr indent="-342900" lvl="0" marL="342900" rtl="0" algn="l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AutoNum type="arabicPeriod"/>
            </a:pPr>
            <a:r>
              <a:rPr b="1" lang="fr-FR" sz="1800">
                <a:latin typeface="Arial"/>
                <a:ea typeface="Arial"/>
                <a:cs typeface="Arial"/>
                <a:sym typeface="Arial"/>
              </a:rPr>
              <a:t>Événements et interactivité</a:t>
            </a:r>
            <a:r>
              <a:rPr lang="fr-FR" sz="1800">
                <a:latin typeface="Arial"/>
                <a:ea typeface="Arial"/>
                <a:cs typeface="Arial"/>
                <a:sym typeface="Arial"/>
              </a:rPr>
              <a:t> : Attacher des gestionnaires d'événements et simuler les interactions utilisateur permet de créer des interfaces interactives et réactives.</a:t>
            </a:r>
            <a:endParaRPr/>
          </a:p>
          <a:p>
            <a:pPr indent="-342900" lvl="0" marL="342900" rtl="0" algn="l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AutoNum type="arabicPeriod"/>
            </a:pPr>
            <a:r>
              <a:rPr b="1" lang="fr-FR" sz="1800">
                <a:latin typeface="Arial"/>
                <a:ea typeface="Arial"/>
                <a:cs typeface="Arial"/>
                <a:sym typeface="Arial"/>
              </a:rPr>
              <a:t>Optimisation des performances</a:t>
            </a:r>
            <a:r>
              <a:rPr lang="fr-FR" sz="1800">
                <a:latin typeface="Arial"/>
                <a:ea typeface="Arial"/>
                <a:cs typeface="Arial"/>
                <a:sym typeface="Arial"/>
              </a:rPr>
              <a:t> : Utiliser des clés uniques pour le rendu des listes et optimiser les cycles de vie des composants améliore les performances de l'application.</a:t>
            </a:r>
            <a:endParaRPr/>
          </a:p>
          <a:p>
            <a:pPr indent="-342900" lvl="0" marL="342900" rtl="0" algn="l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AutoNum type="arabicPeriod"/>
            </a:pPr>
            <a:r>
              <a:rPr b="1" lang="fr-FR" sz="1800">
                <a:latin typeface="Arial"/>
                <a:ea typeface="Arial"/>
                <a:cs typeface="Arial"/>
                <a:sym typeface="Arial"/>
              </a:rPr>
              <a:t>Bonne pratique de développement</a:t>
            </a:r>
            <a:r>
              <a:rPr lang="fr-FR" sz="1800">
                <a:latin typeface="Arial"/>
                <a:ea typeface="Arial"/>
                <a:cs typeface="Arial"/>
                <a:sym typeface="Arial"/>
              </a:rPr>
              <a:t> : Suivre les meilleures pratiques de développement, telles que l'immutabilité des données et l'organisation efficace des tests, assure la maintenabilité et la scalabilité des applications à long terme.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8" name="Google Shape;1388;p17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2" name="Shape 1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3" name="Google Shape;1393;p17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94" name="Google Shape;1394;p17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Revenir sur les postits saisis par les stagiaires dans le Tableau blanc de Teams</a:t>
            </a:r>
            <a:endParaRPr/>
          </a:p>
        </p:txBody>
      </p:sp>
      <p:sp>
        <p:nvSpPr>
          <p:cNvPr id="1395" name="Google Shape;1395;p17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1" name="Shape 1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" name="Google Shape;1402;p17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3" name="Google Shape;1403;p17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2" name="Google Shape;502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p1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2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" name="Google Shape;510;p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p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2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" name="Google Shape;522;p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2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8" name="Google Shape;528;p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2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4" name="Google Shape;534;p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2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p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2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6" name="Google Shape;546;p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2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3" name="Google Shape;553;p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0" name="Google Shape;560;p2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1" name="Google Shape;561;p2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2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" name="Google Shape;567;p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3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3" name="Google Shape;573;p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3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9" name="Google Shape;579;p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3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6" name="Google Shape;586;p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3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2" name="Google Shape;592;p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3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8" name="Google Shape;598;p3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3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3" name="Google Shape;603;p3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3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0" name="Google Shape;610;p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p3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" name="Google Shape;616;p3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3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2" name="Google Shape;622;p3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3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8" name="Google Shape;628;p3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4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5" name="Google Shape;635;p4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p4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2" name="Google Shape;642;p4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4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9" name="Google Shape;649;p4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4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5" name="Google Shape;655;p4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4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1" name="Google Shape;661;p4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4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6" name="Google Shape;666;p4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7" name="Google Shape;667;p4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2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p4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4" name="Google Shape;674;p4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4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0" name="Google Shape;680;p4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5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p4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7" name="Google Shape;687;p4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2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p4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4" name="Google Shape;694;p4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p5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0" name="Google Shape;700;p5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5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p5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7" name="Google Shape;707;p5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2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5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4" name="Google Shape;714;p5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5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0" name="Google Shape;720;p5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5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5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7" name="Google Shape;727;p5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5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4" name="Google Shape;734;p5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8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p5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0" name="Google Shape;740;p5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5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6" name="Google Shape;746;p5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9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p6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1" name="Google Shape;751;p6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6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p6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8" name="Google Shape;758;p6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2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p6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4" name="Google Shape;764;p6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8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p6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0" name="Google Shape;770;p6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6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p6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8" name="Google Shape;778;p6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3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p6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5" name="Google Shape;785;p6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6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2" name="Google Shape;792;p6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6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8" name="Google Shape;798;p6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2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p6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4" name="Google Shape;804;p6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6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0" name="Google Shape;810;p6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3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7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5" name="Google Shape;815;p7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0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p7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2" name="Google Shape;822;p7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6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p7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8" name="Google Shape;828;p7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2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p7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4" name="Google Shape;834;p7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9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" name="Google Shape;840;p7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1" name="Google Shape;841;p7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6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p7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8" name="Google Shape;848;p7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2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p7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4" name="Google Shape;854;p7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8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Google Shape;859;p7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0" name="Google Shape;860;p7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4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p7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6" name="Google Shape;866;p7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8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2" name="Google Shape;872;p8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8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7" name="Google Shape;877;p8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2" name="Shape 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" name="Google Shape;883;p8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4" name="Google Shape;884;p8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5" name="Google Shape;395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8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p8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0" name="Google Shape;890;p8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4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p8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6" name="Google Shape;896;p8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0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p8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2" name="Google Shape;902;p8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7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Google Shape;908;p8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9" name="Google Shape;909;p8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4" name="Shape 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" name="Google Shape;915;p8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6" name="Google Shape;916;p8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0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p8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2" name="Google Shape;922;p8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7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p9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9" name="Google Shape;929;p9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3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" name="Google Shape;934;p9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5" name="Google Shape;935;p9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9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1" name="Google Shape;941;p9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4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p9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6" name="Google Shape;946;p9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p9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3" name="Google Shape;953;p9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7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p9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9" name="Google Shape;959;p9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3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Google Shape;964;p9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5" name="Google Shape;965;p9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0" name="Shape 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1" name="Google Shape;971;p9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2" name="Google Shape;972;p9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6" name="Shape 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" name="Google Shape;977;p9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8" name="Google Shape;978;p9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2" name="Shape 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" name="Google Shape;983;p10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4" name="Google Shape;984;p10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9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p10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1" name="Google Shape;991;p10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5" name="Shape 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" name="Google Shape;996;p10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7" name="Google Shape;997;p10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" name="Google Shape;1002;p10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3" name="Google Shape;1003;p10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7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1008;p10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9" name="Google Shape;1009;p10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jpg"/><Relationship Id="rId4" Type="http://schemas.openxmlformats.org/officeDocument/2006/relationships/image" Target="../media/image7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Relationship Id="rId4" Type="http://schemas.openxmlformats.org/officeDocument/2006/relationships/image" Target="../media/image65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6.jpg"/><Relationship Id="rId4" Type="http://schemas.openxmlformats.org/officeDocument/2006/relationships/image" Target="../media/image3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png"/><Relationship Id="rId3" Type="http://schemas.openxmlformats.org/officeDocument/2006/relationships/image" Target="../media/image28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image" Target="../media/image1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0.png"/><Relationship Id="rId3" Type="http://schemas.openxmlformats.org/officeDocument/2006/relationships/image" Target="../media/image27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6.jpg"/><Relationship Id="rId4" Type="http://schemas.openxmlformats.org/officeDocument/2006/relationships/image" Target="../media/image3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1.png"/><Relationship Id="rId3" Type="http://schemas.openxmlformats.org/officeDocument/2006/relationships/image" Target="../media/image33.jp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7.png"/><Relationship Id="rId4" Type="http://schemas.openxmlformats.org/officeDocument/2006/relationships/image" Target="../media/image68.jp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0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4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Relationship Id="rId4" Type="http://schemas.openxmlformats.org/officeDocument/2006/relationships/image" Target="../media/image63.jp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6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5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7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jpg"/><Relationship Id="rId4" Type="http://schemas.openxmlformats.org/officeDocument/2006/relationships/image" Target="../media/image7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8.jp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Relationship Id="rId3" Type="http://schemas.openxmlformats.org/officeDocument/2006/relationships/image" Target="../media/image7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image" Target="../media/image1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jpg"/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image" Target="../media/image63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image" Target="../media/image1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lan">
  <p:cSld name="plan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76"/>
          <p:cNvSpPr/>
          <p:nvPr/>
        </p:nvSpPr>
        <p:spPr>
          <a:xfrm>
            <a:off x="1" y="367779"/>
            <a:ext cx="587451" cy="64902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176"/>
          <p:cNvSpPr txBox="1"/>
          <p:nvPr>
            <p:ph idx="12" type="sldNum"/>
          </p:nvPr>
        </p:nvSpPr>
        <p:spPr>
          <a:xfrm>
            <a:off x="11417347" y="6323398"/>
            <a:ext cx="483068" cy="1952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 b="1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 b="1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 b="1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 b="1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 b="1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 b="1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 b="1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 b="1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 b="1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1</a:t>
            </a:r>
            <a:endParaRPr/>
          </a:p>
        </p:txBody>
      </p:sp>
      <p:sp>
        <p:nvSpPr>
          <p:cNvPr id="17" name="Google Shape;17;p176"/>
          <p:cNvSpPr txBox="1"/>
          <p:nvPr>
            <p:ph idx="11" type="ftr"/>
          </p:nvPr>
        </p:nvSpPr>
        <p:spPr>
          <a:xfrm>
            <a:off x="4268697" y="6710162"/>
            <a:ext cx="3963416" cy="923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8" name="Google Shape;18;p176"/>
          <p:cNvPicPr preferRelativeResize="0"/>
          <p:nvPr/>
        </p:nvPicPr>
        <p:blipFill rotWithShape="1">
          <a:blip r:embed="rId2">
            <a:alphaModFix/>
          </a:blip>
          <a:srcRect b="0" l="25071" r="27213" t="0"/>
          <a:stretch/>
        </p:blipFill>
        <p:spPr>
          <a:xfrm>
            <a:off x="2" y="55530"/>
            <a:ext cx="3213519" cy="5551789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176"/>
          <p:cNvSpPr txBox="1"/>
          <p:nvPr>
            <p:ph idx="1" type="body"/>
          </p:nvPr>
        </p:nvSpPr>
        <p:spPr>
          <a:xfrm>
            <a:off x="1500333" y="1564278"/>
            <a:ext cx="10393179" cy="478689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0" lIns="91425" spcFirstLastPara="1" rIns="91425" wrap="square" tIns="144000">
            <a:normAutofit/>
          </a:bodyPr>
          <a:lstStyle>
            <a:lvl1pPr indent="-335873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89"/>
              <a:buChar char="▬"/>
              <a:defRPr/>
            </a:lvl1pPr>
            <a:lvl2pPr indent="-313055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330"/>
              <a:buChar char="►"/>
              <a:defRPr/>
            </a:lvl2pPr>
            <a:lvl3pPr indent="-325119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20"/>
              <a:buChar char="▪"/>
              <a:defRPr/>
            </a:lvl3pPr>
            <a:lvl4pPr indent="-313055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330"/>
              <a:buChar char="▪"/>
              <a:defRPr/>
            </a:lvl4pPr>
            <a:lvl5pPr indent="-300989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4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176"/>
          <p:cNvSpPr txBox="1"/>
          <p:nvPr>
            <p:ph type="title"/>
          </p:nvPr>
        </p:nvSpPr>
        <p:spPr>
          <a:xfrm>
            <a:off x="1486093" y="600374"/>
            <a:ext cx="10393179" cy="63929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b" bIns="108000" lIns="108000" spcFirstLastPara="1" rIns="0" wrap="square" tIns="108000">
            <a:spAutoFit/>
          </a:bodyPr>
          <a:lstStyle>
            <a:lvl1pPr lvl="0" algn="l">
              <a:lnSpc>
                <a:spcPct val="9252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None/>
              <a:defRPr sz="3599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etenir">
  <p:cSld name="aretenir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Une image contenant personne, bâtiment, téléphone mobile, téléphone&#10;&#10;Description générée automatiquement" id="82" name="Google Shape;82;p18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7394" y="390518"/>
            <a:ext cx="4267211" cy="5236562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85"/>
          <p:cNvSpPr/>
          <p:nvPr/>
        </p:nvSpPr>
        <p:spPr>
          <a:xfrm>
            <a:off x="0" y="397035"/>
            <a:ext cx="4268696" cy="5230046"/>
          </a:xfrm>
          <a:prstGeom prst="rect">
            <a:avLst/>
          </a:prstGeom>
          <a:solidFill>
            <a:schemeClr val="accent1">
              <a:alpha val="11764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185"/>
          <p:cNvSpPr txBox="1"/>
          <p:nvPr>
            <p:ph type="title"/>
          </p:nvPr>
        </p:nvSpPr>
        <p:spPr>
          <a:xfrm>
            <a:off x="587452" y="4029731"/>
            <a:ext cx="3383403" cy="833534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99"/>
              <a:buFont typeface="Arial"/>
              <a:buNone/>
              <a:defRPr sz="3999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85"/>
          <p:cNvSpPr txBox="1"/>
          <p:nvPr>
            <p:ph idx="1" type="body"/>
          </p:nvPr>
        </p:nvSpPr>
        <p:spPr>
          <a:xfrm>
            <a:off x="4394200" y="390525"/>
            <a:ext cx="7415213" cy="5614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02895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70"/>
              <a:buChar char="▬"/>
              <a:defRPr/>
            </a:lvl1pPr>
            <a:lvl2pPr indent="-30861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60"/>
              <a:buChar char="►"/>
              <a:defRPr/>
            </a:lvl2pPr>
            <a:lvl3pPr indent="-337185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710"/>
              <a:buChar char="▪"/>
              <a:defRPr/>
            </a:lvl3pPr>
            <a:lvl4pPr indent="-337185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710"/>
              <a:buChar char="▪"/>
              <a:defRPr/>
            </a:lvl4pPr>
            <a:lvl5pPr indent="-337185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71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15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setionsrebond">
  <p:cSld name="Qusetionsrebond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6"/>
          <p:cNvSpPr/>
          <p:nvPr/>
        </p:nvSpPr>
        <p:spPr>
          <a:xfrm>
            <a:off x="-795" y="0"/>
            <a:ext cx="6096795" cy="6863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8" name="Google Shape;88;p186"/>
          <p:cNvPicPr preferRelativeResize="0"/>
          <p:nvPr/>
        </p:nvPicPr>
        <p:blipFill rotWithShape="1">
          <a:blip r:embed="rId2">
            <a:alphaModFix/>
          </a:blip>
          <a:srcRect b="-4051" l="0" r="0" t="13428"/>
          <a:stretch/>
        </p:blipFill>
        <p:spPr>
          <a:xfrm>
            <a:off x="587452" y="0"/>
            <a:ext cx="2122256" cy="2406093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8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16823" y="386212"/>
            <a:ext cx="3423096" cy="5959144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86"/>
          <p:cNvPicPr preferRelativeResize="0"/>
          <p:nvPr/>
        </p:nvPicPr>
        <p:blipFill rotWithShape="1">
          <a:blip r:embed="rId4">
            <a:alphaModFix/>
          </a:blip>
          <a:srcRect b="49890" l="21258" r="48344" t="7429"/>
          <a:stretch/>
        </p:blipFill>
        <p:spPr>
          <a:xfrm>
            <a:off x="10831593" y="4667286"/>
            <a:ext cx="1375515" cy="158919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86"/>
          <p:cNvSpPr/>
          <p:nvPr/>
        </p:nvSpPr>
        <p:spPr>
          <a:xfrm>
            <a:off x="3611269" y="325386"/>
            <a:ext cx="3528651" cy="5959143"/>
          </a:xfrm>
          <a:prstGeom prst="rect">
            <a:avLst/>
          </a:prstGeom>
          <a:solidFill>
            <a:schemeClr val="accent1">
              <a:alpha val="11764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186"/>
          <p:cNvSpPr txBox="1"/>
          <p:nvPr>
            <p:ph type="title"/>
          </p:nvPr>
        </p:nvSpPr>
        <p:spPr>
          <a:xfrm>
            <a:off x="297608" y="2766075"/>
            <a:ext cx="3095298" cy="771979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99"/>
              <a:buFont typeface="Arial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86"/>
          <p:cNvSpPr txBox="1"/>
          <p:nvPr>
            <p:ph idx="1" type="body"/>
          </p:nvPr>
        </p:nvSpPr>
        <p:spPr>
          <a:xfrm>
            <a:off x="7472363" y="1082675"/>
            <a:ext cx="4572000" cy="49323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02895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70"/>
              <a:buChar char="▬"/>
              <a:defRPr/>
            </a:lvl1pPr>
            <a:lvl2pPr indent="-30861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60"/>
              <a:buChar char="►"/>
              <a:defRPr/>
            </a:lvl2pPr>
            <a:lvl3pPr indent="-337185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710"/>
              <a:buChar char="▪"/>
              <a:defRPr/>
            </a:lvl3pPr>
            <a:lvl4pPr indent="-337185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710"/>
              <a:buChar char="▪"/>
              <a:defRPr/>
            </a:lvl4pPr>
            <a:lvl5pPr indent="-337185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71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jet">
  <p:cSld name="sujet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7"/>
          <p:cNvSpPr/>
          <p:nvPr/>
        </p:nvSpPr>
        <p:spPr>
          <a:xfrm>
            <a:off x="1" y="367779"/>
            <a:ext cx="587451" cy="64902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6" name="Google Shape;96;p187"/>
          <p:cNvPicPr preferRelativeResize="0"/>
          <p:nvPr/>
        </p:nvPicPr>
        <p:blipFill rotWithShape="1">
          <a:blip r:embed="rId2">
            <a:alphaModFix/>
          </a:blip>
          <a:srcRect b="0" l="25071" r="27213" t="0"/>
          <a:stretch/>
        </p:blipFill>
        <p:spPr>
          <a:xfrm>
            <a:off x="2" y="55530"/>
            <a:ext cx="3213519" cy="5551789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87"/>
          <p:cNvSpPr txBox="1"/>
          <p:nvPr>
            <p:ph type="title"/>
          </p:nvPr>
        </p:nvSpPr>
        <p:spPr>
          <a:xfrm>
            <a:off x="1257005" y="367779"/>
            <a:ext cx="9677990" cy="771979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187"/>
          <p:cNvSpPr txBox="1"/>
          <p:nvPr>
            <p:ph idx="1" type="body"/>
          </p:nvPr>
        </p:nvSpPr>
        <p:spPr>
          <a:xfrm>
            <a:off x="4788067" y="2238374"/>
            <a:ext cx="5919788" cy="4246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02895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70"/>
              <a:buChar char="▬"/>
              <a:defRPr/>
            </a:lvl1pPr>
            <a:lvl2pPr indent="-30861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60"/>
              <a:buChar char="►"/>
              <a:defRPr/>
            </a:lvl2pPr>
            <a:lvl3pPr indent="-337185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710"/>
              <a:buChar char="▪"/>
              <a:defRPr/>
            </a:lvl3pPr>
            <a:lvl4pPr indent="-337185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710"/>
              <a:buChar char="▪"/>
              <a:defRPr/>
            </a:lvl4pPr>
            <a:lvl5pPr indent="-337185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71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telier">
  <p:cSld name="atelier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8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391142"/>
            <a:ext cx="4268696" cy="6466859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88"/>
          <p:cNvSpPr/>
          <p:nvPr/>
        </p:nvSpPr>
        <p:spPr>
          <a:xfrm>
            <a:off x="0" y="397034"/>
            <a:ext cx="4268696" cy="6460966"/>
          </a:xfrm>
          <a:prstGeom prst="rect">
            <a:avLst/>
          </a:prstGeom>
          <a:solidFill>
            <a:schemeClr val="accent1">
              <a:alpha val="11764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188"/>
          <p:cNvSpPr txBox="1"/>
          <p:nvPr/>
        </p:nvSpPr>
        <p:spPr>
          <a:xfrm>
            <a:off x="1" y="4617922"/>
            <a:ext cx="3541947" cy="169880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1074523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Activité</a:t>
            </a:r>
            <a:endParaRPr/>
          </a:p>
        </p:txBody>
      </p:sp>
      <p:grpSp>
        <p:nvGrpSpPr>
          <p:cNvPr id="103" name="Google Shape;103;p188"/>
          <p:cNvGrpSpPr/>
          <p:nvPr/>
        </p:nvGrpSpPr>
        <p:grpSpPr>
          <a:xfrm>
            <a:off x="2751454" y="4130592"/>
            <a:ext cx="1066941" cy="863519"/>
            <a:chOff x="2813017" y="4183937"/>
            <a:chExt cx="1066802" cy="863719"/>
          </a:xfrm>
        </p:grpSpPr>
        <p:sp>
          <p:nvSpPr>
            <p:cNvPr id="104" name="Google Shape;104;p188"/>
            <p:cNvSpPr/>
            <p:nvPr/>
          </p:nvSpPr>
          <p:spPr>
            <a:xfrm>
              <a:off x="2813017" y="4220067"/>
              <a:ext cx="827589" cy="827589"/>
            </a:xfrm>
            <a:custGeom>
              <a:rect b="b" l="l" r="r" t="t"/>
              <a:pathLst>
                <a:path extrusionOk="0" h="827589" w="827589">
                  <a:moveTo>
                    <a:pt x="827590" y="413795"/>
                  </a:moveTo>
                  <a:cubicBezTo>
                    <a:pt x="827590" y="642327"/>
                    <a:pt x="642327" y="827589"/>
                    <a:pt x="413795" y="827589"/>
                  </a:cubicBezTo>
                  <a:cubicBezTo>
                    <a:pt x="185262" y="827589"/>
                    <a:pt x="0" y="642327"/>
                    <a:pt x="0" y="413795"/>
                  </a:cubicBezTo>
                  <a:cubicBezTo>
                    <a:pt x="0" y="185262"/>
                    <a:pt x="185262" y="0"/>
                    <a:pt x="413795" y="0"/>
                  </a:cubicBezTo>
                  <a:cubicBezTo>
                    <a:pt x="642327" y="0"/>
                    <a:pt x="827590" y="185262"/>
                    <a:pt x="827590" y="41379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FFFF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188"/>
            <p:cNvSpPr/>
            <p:nvPr/>
          </p:nvSpPr>
          <p:spPr>
            <a:xfrm>
              <a:off x="2851764" y="4258814"/>
              <a:ext cx="750094" cy="750093"/>
            </a:xfrm>
            <a:custGeom>
              <a:rect b="b" l="l" r="r" t="t"/>
              <a:pathLst>
                <a:path extrusionOk="0" h="750093" w="750094">
                  <a:moveTo>
                    <a:pt x="750094" y="375047"/>
                  </a:moveTo>
                  <a:cubicBezTo>
                    <a:pt x="750094" y="582180"/>
                    <a:pt x="582180" y="750094"/>
                    <a:pt x="375047" y="750094"/>
                  </a:cubicBezTo>
                  <a:cubicBezTo>
                    <a:pt x="167914" y="750094"/>
                    <a:pt x="0" y="582180"/>
                    <a:pt x="0" y="375047"/>
                  </a:cubicBezTo>
                  <a:cubicBezTo>
                    <a:pt x="0" y="167914"/>
                    <a:pt x="167914" y="0"/>
                    <a:pt x="375047" y="0"/>
                  </a:cubicBezTo>
                  <a:cubicBezTo>
                    <a:pt x="582180" y="0"/>
                    <a:pt x="750094" y="167914"/>
                    <a:pt x="750094" y="37504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188"/>
            <p:cNvSpPr/>
            <p:nvPr/>
          </p:nvSpPr>
          <p:spPr>
            <a:xfrm>
              <a:off x="3607045" y="4628053"/>
              <a:ext cx="4286" cy="278"/>
            </a:xfrm>
            <a:custGeom>
              <a:rect b="b" l="l" r="r" t="t"/>
              <a:pathLst>
                <a:path extrusionOk="0" h="278" w="4286">
                  <a:moveTo>
                    <a:pt x="0" y="279"/>
                  </a:moveTo>
                  <a:cubicBezTo>
                    <a:pt x="0" y="279"/>
                    <a:pt x="0" y="279"/>
                    <a:pt x="0" y="279"/>
                  </a:cubicBezTo>
                  <a:cubicBezTo>
                    <a:pt x="0" y="22"/>
                    <a:pt x="0" y="-193"/>
                    <a:pt x="0" y="279"/>
                  </a:cubicBezTo>
                  <a:close/>
                </a:path>
              </a:pathLst>
            </a:custGeom>
            <a:solidFill>
              <a:srgbClr val="8265A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88"/>
            <p:cNvSpPr/>
            <p:nvPr/>
          </p:nvSpPr>
          <p:spPr>
            <a:xfrm>
              <a:off x="3607045" y="4628332"/>
              <a:ext cx="4286" cy="278"/>
            </a:xfrm>
            <a:custGeom>
              <a:rect b="b" l="l" r="r" t="t"/>
              <a:pathLst>
                <a:path extrusionOk="0" h="278" w="428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471"/>
                    <a:pt x="0" y="257"/>
                    <a:pt x="0" y="0"/>
                  </a:cubicBezTo>
                  <a:close/>
                </a:path>
              </a:pathLst>
            </a:custGeom>
            <a:solidFill>
              <a:srgbClr val="8265A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88"/>
            <p:cNvSpPr/>
            <p:nvPr/>
          </p:nvSpPr>
          <p:spPr>
            <a:xfrm>
              <a:off x="3229383" y="4183937"/>
              <a:ext cx="650436" cy="508688"/>
            </a:xfrm>
            <a:custGeom>
              <a:rect b="b" l="l" r="r" t="t"/>
              <a:pathLst>
                <a:path extrusionOk="0" h="508688" w="650436">
                  <a:moveTo>
                    <a:pt x="598404" y="403804"/>
                  </a:moveTo>
                  <a:cubicBezTo>
                    <a:pt x="581430" y="403675"/>
                    <a:pt x="566343" y="411648"/>
                    <a:pt x="556656" y="424078"/>
                  </a:cubicBezTo>
                  <a:lnTo>
                    <a:pt x="452328" y="422663"/>
                  </a:lnTo>
                  <a:cubicBezTo>
                    <a:pt x="432183" y="208908"/>
                    <a:pt x="309425" y="103895"/>
                    <a:pt x="213713" y="51517"/>
                  </a:cubicBezTo>
                  <a:cubicBezTo>
                    <a:pt x="110714" y="-4847"/>
                    <a:pt x="4243" y="167"/>
                    <a:pt x="0" y="82"/>
                  </a:cubicBezTo>
                  <a:lnTo>
                    <a:pt x="0" y="75134"/>
                  </a:lnTo>
                  <a:cubicBezTo>
                    <a:pt x="857" y="75134"/>
                    <a:pt x="95026" y="74191"/>
                    <a:pt x="173293" y="119325"/>
                  </a:cubicBezTo>
                  <a:cubicBezTo>
                    <a:pt x="272006" y="176290"/>
                    <a:pt x="346286" y="254642"/>
                    <a:pt x="369861" y="405990"/>
                  </a:cubicBezTo>
                  <a:cubicBezTo>
                    <a:pt x="374661" y="442123"/>
                    <a:pt x="370889" y="486700"/>
                    <a:pt x="370889" y="486700"/>
                  </a:cubicBezTo>
                  <a:lnTo>
                    <a:pt x="556656" y="488414"/>
                  </a:lnTo>
                  <a:cubicBezTo>
                    <a:pt x="566257" y="500716"/>
                    <a:pt x="581173" y="508688"/>
                    <a:pt x="598018" y="508688"/>
                  </a:cubicBezTo>
                  <a:cubicBezTo>
                    <a:pt x="627679" y="508688"/>
                    <a:pt x="651553" y="484085"/>
                    <a:pt x="650396" y="454167"/>
                  </a:cubicBezTo>
                  <a:cubicBezTo>
                    <a:pt x="649324" y="426564"/>
                    <a:pt x="626050" y="404061"/>
                    <a:pt x="598404" y="40384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88"/>
            <p:cNvSpPr/>
            <p:nvPr/>
          </p:nvSpPr>
          <p:spPr>
            <a:xfrm>
              <a:off x="3122141" y="4535149"/>
              <a:ext cx="214505" cy="220141"/>
            </a:xfrm>
            <a:custGeom>
              <a:rect b="b" l="l" r="r" t="t"/>
              <a:pathLst>
                <a:path extrusionOk="0" h="220141" w="214505">
                  <a:moveTo>
                    <a:pt x="114786" y="117143"/>
                  </a:moveTo>
                  <a:cubicBezTo>
                    <a:pt x="772" y="114143"/>
                    <a:pt x="0" y="220142"/>
                    <a:pt x="0" y="220142"/>
                  </a:cubicBezTo>
                  <a:moveTo>
                    <a:pt x="102484" y="115000"/>
                  </a:moveTo>
                  <a:cubicBezTo>
                    <a:pt x="189409" y="115000"/>
                    <a:pt x="177237" y="0"/>
                    <a:pt x="102484" y="0"/>
                  </a:cubicBezTo>
                  <a:cubicBezTo>
                    <a:pt x="40977" y="0"/>
                    <a:pt x="15045" y="104413"/>
                    <a:pt x="118772" y="118000"/>
                  </a:cubicBezTo>
                  <a:cubicBezTo>
                    <a:pt x="222499" y="131631"/>
                    <a:pt x="214355" y="218384"/>
                    <a:pt x="214355" y="218384"/>
                  </a:cubicBezTo>
                </a:path>
              </a:pathLst>
            </a:custGeom>
            <a:noFill/>
            <a:ln cap="flat" cmpd="sng" w="17050">
              <a:solidFill>
                <a:srgbClr val="E3E7F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0" name="Google Shape;110;p188"/>
          <p:cNvSpPr txBox="1"/>
          <p:nvPr>
            <p:ph type="title"/>
          </p:nvPr>
        </p:nvSpPr>
        <p:spPr>
          <a:xfrm>
            <a:off x="4556867" y="466068"/>
            <a:ext cx="3366439" cy="433553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188"/>
          <p:cNvSpPr txBox="1"/>
          <p:nvPr>
            <p:ph idx="1" type="body"/>
          </p:nvPr>
        </p:nvSpPr>
        <p:spPr>
          <a:xfrm>
            <a:off x="5235453" y="2529259"/>
            <a:ext cx="5788025" cy="31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86385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910"/>
              <a:buChar char="▬"/>
              <a:defRPr sz="1400"/>
            </a:lvl1pPr>
            <a:lvl2pPr indent="-29083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80"/>
              <a:buChar char="►"/>
              <a:defRPr sz="1400"/>
            </a:lvl2pPr>
            <a:lvl3pPr indent="-313055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330"/>
              <a:buChar char="▪"/>
              <a:defRPr sz="1400"/>
            </a:lvl3pPr>
            <a:lvl4pPr indent="-313055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330"/>
              <a:buChar char="▪"/>
              <a:defRPr sz="1400"/>
            </a:lvl4pPr>
            <a:lvl5pPr indent="-313054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330"/>
              <a:buChar char="▪"/>
              <a:defRPr sz="14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re chapitre">
  <p:cSld name="2_Titre chapitre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89"/>
          <p:cNvSpPr/>
          <p:nvPr/>
        </p:nvSpPr>
        <p:spPr>
          <a:xfrm>
            <a:off x="1" y="801505"/>
            <a:ext cx="12192000" cy="554385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89"/>
          <p:cNvSpPr txBox="1"/>
          <p:nvPr>
            <p:ph type="title"/>
          </p:nvPr>
        </p:nvSpPr>
        <p:spPr>
          <a:xfrm>
            <a:off x="587451" y="2068279"/>
            <a:ext cx="8113180" cy="710424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99"/>
              <a:buFont typeface="Arial"/>
              <a:buNone/>
              <a:defRPr b="1" sz="3199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189"/>
          <p:cNvSpPr txBox="1"/>
          <p:nvPr>
            <p:ph idx="12" type="sldNum"/>
          </p:nvPr>
        </p:nvSpPr>
        <p:spPr>
          <a:xfrm>
            <a:off x="11417347" y="6323398"/>
            <a:ext cx="483068" cy="1952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2</a:t>
            </a:r>
            <a:endParaRPr/>
          </a:p>
        </p:txBody>
      </p:sp>
      <p:sp>
        <p:nvSpPr>
          <p:cNvPr id="116" name="Google Shape;116;p189"/>
          <p:cNvSpPr txBox="1"/>
          <p:nvPr>
            <p:ph idx="11" type="ftr"/>
          </p:nvPr>
        </p:nvSpPr>
        <p:spPr>
          <a:xfrm>
            <a:off x="4259819" y="6672181"/>
            <a:ext cx="4113748" cy="1079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17" name="Google Shape;117;p189"/>
          <p:cNvPicPr preferRelativeResize="0"/>
          <p:nvPr/>
        </p:nvPicPr>
        <p:blipFill rotWithShape="1">
          <a:blip r:embed="rId2">
            <a:alphaModFix/>
          </a:blip>
          <a:srcRect b="87169" l="73736" r="20143" t="-1"/>
          <a:stretch/>
        </p:blipFill>
        <p:spPr>
          <a:xfrm rot="5400000">
            <a:off x="4190872" y="6125338"/>
            <a:ext cx="364806" cy="804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89"/>
          <p:cNvPicPr preferRelativeResize="0"/>
          <p:nvPr/>
        </p:nvPicPr>
        <p:blipFill rotWithShape="1">
          <a:blip r:embed="rId3">
            <a:alphaModFix/>
          </a:blip>
          <a:srcRect b="30127" l="36207" r="10222" t="40250"/>
          <a:stretch/>
        </p:blipFill>
        <p:spPr>
          <a:xfrm rot="5400000">
            <a:off x="-667456" y="4672556"/>
            <a:ext cx="3192957" cy="1858045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89"/>
          <p:cNvSpPr/>
          <p:nvPr/>
        </p:nvSpPr>
        <p:spPr>
          <a:xfrm>
            <a:off x="1171727" y="5713678"/>
            <a:ext cx="1981459" cy="631679"/>
          </a:xfrm>
          <a:prstGeom prst="rect">
            <a:avLst/>
          </a:prstGeom>
          <a:solidFill>
            <a:schemeClr val="accent1"/>
          </a:solidFill>
          <a:ln cap="flat" cmpd="sng" w="107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Une image contenant habits, personne, Visage humain, homme&#10;&#10;Description générée automatiquement" id="120" name="Google Shape;120;p189"/>
          <p:cNvPicPr preferRelativeResize="0"/>
          <p:nvPr/>
        </p:nvPicPr>
        <p:blipFill rotWithShape="1">
          <a:blip r:embed="rId4">
            <a:alphaModFix/>
          </a:blip>
          <a:srcRect b="0" l="53183" r="15750" t="5739"/>
          <a:stretch/>
        </p:blipFill>
        <p:spPr>
          <a:xfrm>
            <a:off x="8707535" y="393609"/>
            <a:ext cx="3192880" cy="64643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 3_Chap">
  <p:cSld name="Th 3_Chap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190"/>
          <p:cNvPicPr preferRelativeResize="0"/>
          <p:nvPr/>
        </p:nvPicPr>
        <p:blipFill rotWithShape="1">
          <a:blip r:embed="rId2">
            <a:alphaModFix/>
          </a:blip>
          <a:srcRect b="0" l="40007" r="0" t="0"/>
          <a:stretch/>
        </p:blipFill>
        <p:spPr>
          <a:xfrm>
            <a:off x="-252" y="801502"/>
            <a:ext cx="7110135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9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6167560" y="801503"/>
            <a:ext cx="6024693" cy="4498958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90"/>
          <p:cNvSpPr/>
          <p:nvPr/>
        </p:nvSpPr>
        <p:spPr>
          <a:xfrm rot="-5400000">
            <a:off x="5246424" y="1140294"/>
            <a:ext cx="1655816" cy="165623"/>
          </a:xfrm>
          <a:prstGeom prst="rect">
            <a:avLst/>
          </a:prstGeom>
          <a:solidFill>
            <a:schemeClr val="accent1"/>
          </a:solidFill>
          <a:ln cap="flat" cmpd="sng" w="107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90"/>
          <p:cNvSpPr txBox="1"/>
          <p:nvPr>
            <p:ph idx="1" type="body"/>
          </p:nvPr>
        </p:nvSpPr>
        <p:spPr>
          <a:xfrm>
            <a:off x="2112442" y="4154259"/>
            <a:ext cx="3962916" cy="467892"/>
          </a:xfrm>
          <a:prstGeom prst="rect">
            <a:avLst/>
          </a:prstGeom>
          <a:solidFill>
            <a:srgbClr val="D2E0D2"/>
          </a:solidFill>
          <a:ln>
            <a:noFill/>
          </a:ln>
        </p:spPr>
        <p:txBody>
          <a:bodyPr anchorCtr="0" anchor="t" bIns="0" lIns="0" spcFirstLastPara="1" rIns="72000" wrap="square" tIns="0">
            <a:normAutofit/>
          </a:bodyPr>
          <a:lstStyle>
            <a:lvl1pPr indent="-35052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920"/>
              <a:buFont typeface="Courier New"/>
              <a:buChar char="o"/>
              <a:defRPr sz="1600">
                <a:solidFill>
                  <a:schemeClr val="dk1"/>
                </a:solidFill>
              </a:defRPr>
            </a:lvl1pPr>
            <a:lvl2pPr indent="-30861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60"/>
              <a:buChar char="►"/>
              <a:defRPr/>
            </a:lvl2pPr>
            <a:lvl3pPr indent="-337185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710"/>
              <a:buChar char="▪"/>
              <a:defRPr/>
            </a:lvl3pPr>
            <a:lvl4pPr indent="-337185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710"/>
              <a:buChar char="▪"/>
              <a:defRPr/>
            </a:lvl4pPr>
            <a:lvl5pPr indent="-337185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71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6" name="Google Shape;126;p190"/>
          <p:cNvSpPr txBox="1"/>
          <p:nvPr>
            <p:ph idx="2" type="body"/>
          </p:nvPr>
        </p:nvSpPr>
        <p:spPr>
          <a:xfrm>
            <a:off x="2112442" y="4591695"/>
            <a:ext cx="3960516" cy="467892"/>
          </a:xfrm>
          <a:prstGeom prst="rect">
            <a:avLst/>
          </a:prstGeom>
          <a:solidFill>
            <a:srgbClr val="D2E0D2"/>
          </a:solidFill>
          <a:ln>
            <a:noFill/>
          </a:ln>
        </p:spPr>
        <p:txBody>
          <a:bodyPr anchorCtr="0" anchor="t" bIns="0" lIns="0" spcFirstLastPara="1" rIns="72000" wrap="square" tIns="0">
            <a:normAutofit/>
          </a:bodyPr>
          <a:lstStyle>
            <a:lvl1pPr indent="-35052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920"/>
              <a:buFont typeface="Courier New"/>
              <a:buChar char="o"/>
              <a:defRPr sz="1600">
                <a:solidFill>
                  <a:schemeClr val="dk1"/>
                </a:solidFill>
              </a:defRPr>
            </a:lvl1pPr>
            <a:lvl2pPr indent="-30861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60"/>
              <a:buChar char="►"/>
              <a:defRPr/>
            </a:lvl2pPr>
            <a:lvl3pPr indent="-337185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710"/>
              <a:buChar char="▪"/>
              <a:defRPr/>
            </a:lvl3pPr>
            <a:lvl4pPr indent="-337185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710"/>
              <a:buChar char="▪"/>
              <a:defRPr/>
            </a:lvl4pPr>
            <a:lvl5pPr indent="-337185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71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7" name="Google Shape;127;p190"/>
          <p:cNvSpPr txBox="1"/>
          <p:nvPr>
            <p:ph idx="3" type="body"/>
          </p:nvPr>
        </p:nvSpPr>
        <p:spPr>
          <a:xfrm>
            <a:off x="2112442" y="5055662"/>
            <a:ext cx="3964116" cy="467892"/>
          </a:xfrm>
          <a:prstGeom prst="rect">
            <a:avLst/>
          </a:prstGeom>
          <a:solidFill>
            <a:srgbClr val="D2E0D2"/>
          </a:solidFill>
          <a:ln>
            <a:noFill/>
          </a:ln>
        </p:spPr>
        <p:txBody>
          <a:bodyPr anchorCtr="0" anchor="t" bIns="0" lIns="0" spcFirstLastPara="1" rIns="72000" wrap="square" tIns="0">
            <a:normAutofit/>
          </a:bodyPr>
          <a:lstStyle>
            <a:lvl1pPr indent="-35052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920"/>
              <a:buFont typeface="Courier New"/>
              <a:buChar char="o"/>
              <a:defRPr sz="16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330"/>
              <a:buNone/>
              <a:defRPr/>
            </a:lvl2pPr>
            <a:lvl3pPr indent="-337185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710"/>
              <a:buChar char="▪"/>
              <a:defRPr/>
            </a:lvl3pPr>
            <a:lvl4pPr indent="-337185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710"/>
              <a:buChar char="▪"/>
              <a:defRPr/>
            </a:lvl4pPr>
            <a:lvl5pPr indent="-337185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71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8" name="Google Shape;128;p190"/>
          <p:cNvSpPr txBox="1"/>
          <p:nvPr>
            <p:ph idx="4" type="body"/>
          </p:nvPr>
        </p:nvSpPr>
        <p:spPr>
          <a:xfrm>
            <a:off x="2112442" y="5515171"/>
            <a:ext cx="3964116" cy="467892"/>
          </a:xfrm>
          <a:prstGeom prst="rect">
            <a:avLst/>
          </a:prstGeom>
          <a:solidFill>
            <a:srgbClr val="D2E0D2"/>
          </a:solidFill>
          <a:ln>
            <a:noFill/>
          </a:ln>
        </p:spPr>
        <p:txBody>
          <a:bodyPr anchorCtr="0" anchor="t" bIns="0" lIns="0" spcFirstLastPara="1" rIns="72000" wrap="square" tIns="0">
            <a:normAutofit/>
          </a:bodyPr>
          <a:lstStyle>
            <a:lvl1pPr indent="-35052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920"/>
              <a:buFont typeface="Courier New"/>
              <a:buChar char="o"/>
              <a:defRPr sz="1600">
                <a:solidFill>
                  <a:schemeClr val="dk1"/>
                </a:solidFill>
              </a:defRPr>
            </a:lvl1pPr>
            <a:lvl2pPr indent="-30861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60"/>
              <a:buChar char="►"/>
              <a:defRPr/>
            </a:lvl2pPr>
            <a:lvl3pPr indent="-337185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710"/>
              <a:buChar char="▪"/>
              <a:defRPr/>
            </a:lvl3pPr>
            <a:lvl4pPr indent="-337185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710"/>
              <a:buChar char="▪"/>
              <a:defRPr/>
            </a:lvl4pPr>
            <a:lvl5pPr indent="-337185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71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9" name="Google Shape;129;p190"/>
          <p:cNvSpPr txBox="1"/>
          <p:nvPr>
            <p:ph type="title"/>
          </p:nvPr>
        </p:nvSpPr>
        <p:spPr>
          <a:xfrm>
            <a:off x="2119363" y="1980570"/>
            <a:ext cx="3962916" cy="808331"/>
          </a:xfrm>
          <a:prstGeom prst="rect">
            <a:avLst/>
          </a:prstGeom>
          <a:solidFill>
            <a:srgbClr val="D2E0D2"/>
          </a:solidFill>
          <a:ln>
            <a:noFill/>
          </a:ln>
        </p:spPr>
        <p:txBody>
          <a:bodyPr anchorCtr="0" anchor="ctr" bIns="144000" lIns="0" spcFirstLastPara="1" rIns="0" wrap="square" tIns="1080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None/>
              <a:defRPr b="1" sz="3599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30" name="Google Shape;130;p19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78669" y="577767"/>
            <a:ext cx="1669991" cy="12514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71">
          <p15:clr>
            <a:srgbClr val="FBAE40"/>
          </p15:clr>
        </p15:guide>
        <p15:guide id="2" pos="2887">
          <p15:clr>
            <a:srgbClr val="FBAE40"/>
          </p15:clr>
        </p15:guide>
        <p15:guide id="3" pos="7491">
          <p15:clr>
            <a:srgbClr val="FBAE40"/>
          </p15:clr>
        </p15:guide>
        <p15:guide id="4" orient="horz" pos="1049">
          <p15:clr>
            <a:srgbClr val="FBAE40"/>
          </p15:clr>
        </p15:guide>
        <p15:guide id="5" orient="horz" pos="207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&amp; contenu 2">
  <p:cSld name="Titre &amp; contenu 2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91"/>
          <p:cNvSpPr txBox="1"/>
          <p:nvPr>
            <p:ph idx="12" type="sldNum"/>
          </p:nvPr>
        </p:nvSpPr>
        <p:spPr>
          <a:xfrm>
            <a:off x="11417347" y="6323398"/>
            <a:ext cx="483068" cy="1952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1</a:t>
            </a:r>
            <a:endParaRPr/>
          </a:p>
        </p:txBody>
      </p:sp>
      <p:sp>
        <p:nvSpPr>
          <p:cNvPr id="133" name="Google Shape;133;p191"/>
          <p:cNvSpPr txBox="1"/>
          <p:nvPr>
            <p:ph idx="11" type="ftr"/>
          </p:nvPr>
        </p:nvSpPr>
        <p:spPr>
          <a:xfrm>
            <a:off x="4259819" y="6672181"/>
            <a:ext cx="4113748" cy="1079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191"/>
          <p:cNvSpPr txBox="1"/>
          <p:nvPr>
            <p:ph idx="1" type="body"/>
          </p:nvPr>
        </p:nvSpPr>
        <p:spPr>
          <a:xfrm>
            <a:off x="4259819" y="818962"/>
            <a:ext cx="7640596" cy="552639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144000" lIns="0" spcFirstLastPara="1" rIns="108000" wrap="square" tIns="45700">
            <a:normAutofit/>
          </a:bodyPr>
          <a:lstStyle>
            <a:lvl1pPr indent="-302895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70"/>
              <a:buChar char="▬"/>
              <a:defRPr/>
            </a:lvl1pPr>
            <a:lvl2pPr indent="-30861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60"/>
              <a:buChar char="►"/>
              <a:defRPr/>
            </a:lvl2pPr>
            <a:lvl3pPr indent="-337185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710"/>
              <a:buChar char="▪"/>
              <a:defRPr/>
            </a:lvl3pPr>
            <a:lvl4pPr indent="-337185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710"/>
              <a:buChar char="▪"/>
              <a:defRPr/>
            </a:lvl4pPr>
            <a:lvl5pPr indent="-337185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71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5" name="Google Shape;135;p191"/>
          <p:cNvSpPr txBox="1"/>
          <p:nvPr>
            <p:ph type="title"/>
          </p:nvPr>
        </p:nvSpPr>
        <p:spPr>
          <a:xfrm>
            <a:off x="588100" y="810084"/>
            <a:ext cx="3420445" cy="771979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108000" spcFirstLastPara="1" rIns="0" wrap="square" tIns="1080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36" name="Google Shape;136;p191"/>
          <p:cNvPicPr preferRelativeResize="0"/>
          <p:nvPr/>
        </p:nvPicPr>
        <p:blipFill rotWithShape="1">
          <a:blip r:embed="rId2">
            <a:alphaModFix/>
          </a:blip>
          <a:srcRect b="-1" l="1" r="12061" t="-52612"/>
          <a:stretch/>
        </p:blipFill>
        <p:spPr>
          <a:xfrm flipH="1">
            <a:off x="2" y="892879"/>
            <a:ext cx="2789599" cy="3914551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91"/>
          <p:cNvSpPr txBox="1"/>
          <p:nvPr>
            <p:ph idx="2" type="body"/>
          </p:nvPr>
        </p:nvSpPr>
        <p:spPr>
          <a:xfrm>
            <a:off x="914519" y="4056711"/>
            <a:ext cx="3056336" cy="280129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08000" lIns="108000" spcFirstLastPara="1" rIns="91425" wrap="square" tIns="1080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19"/>
              <a:buNone/>
              <a:defRPr sz="2799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861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60"/>
              <a:buChar char="►"/>
              <a:defRPr/>
            </a:lvl2pPr>
            <a:lvl3pPr indent="-337185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710"/>
              <a:buChar char="▪"/>
              <a:defRPr/>
            </a:lvl3pPr>
            <a:lvl4pPr indent="-337185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710"/>
              <a:buChar char="▪"/>
              <a:defRPr/>
            </a:lvl4pPr>
            <a:lvl5pPr indent="-337185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71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138" name="Google Shape;138;p191"/>
          <p:cNvPicPr preferRelativeResize="0"/>
          <p:nvPr/>
        </p:nvPicPr>
        <p:blipFill rotWithShape="1">
          <a:blip r:embed="rId3">
            <a:alphaModFix/>
          </a:blip>
          <a:srcRect b="57652" l="39064" r="50672" t="7429"/>
          <a:stretch/>
        </p:blipFill>
        <p:spPr>
          <a:xfrm>
            <a:off x="2" y="892877"/>
            <a:ext cx="464517" cy="13001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3249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re gauche">
  <p:cSld name="1_Titre gauche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192"/>
          <p:cNvPicPr preferRelativeResize="0"/>
          <p:nvPr/>
        </p:nvPicPr>
        <p:blipFill rotWithShape="1">
          <a:blip r:embed="rId2">
            <a:alphaModFix/>
          </a:blip>
          <a:srcRect b="-2407" l="12919" r="34998" t="18684"/>
          <a:stretch/>
        </p:blipFill>
        <p:spPr>
          <a:xfrm>
            <a:off x="2" y="593133"/>
            <a:ext cx="4115335" cy="5342394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92"/>
          <p:cNvSpPr txBox="1"/>
          <p:nvPr>
            <p:ph type="title"/>
          </p:nvPr>
        </p:nvSpPr>
        <p:spPr>
          <a:xfrm>
            <a:off x="588101" y="810084"/>
            <a:ext cx="3384441" cy="77197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108000" lIns="108000" spcFirstLastPara="1" rIns="0" wrap="square" tIns="1080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192"/>
          <p:cNvSpPr txBox="1"/>
          <p:nvPr>
            <p:ph idx="12" type="sldNum"/>
          </p:nvPr>
        </p:nvSpPr>
        <p:spPr>
          <a:xfrm>
            <a:off x="11417347" y="6323398"/>
            <a:ext cx="483068" cy="1952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2</a:t>
            </a:r>
            <a:endParaRPr/>
          </a:p>
        </p:txBody>
      </p:sp>
      <p:sp>
        <p:nvSpPr>
          <p:cNvPr id="143" name="Google Shape;143;p192"/>
          <p:cNvSpPr txBox="1"/>
          <p:nvPr>
            <p:ph idx="11" type="ftr"/>
          </p:nvPr>
        </p:nvSpPr>
        <p:spPr>
          <a:xfrm>
            <a:off x="4259819" y="6672181"/>
            <a:ext cx="4113748" cy="1079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44" name="Google Shape;144;p19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51961" y="5180211"/>
            <a:ext cx="1809988" cy="6141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3249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re &amp; texte + accroche">
  <p:cSld name="1_Titre &amp; texte + accroche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93"/>
          <p:cNvSpPr/>
          <p:nvPr/>
        </p:nvSpPr>
        <p:spPr>
          <a:xfrm>
            <a:off x="4115336" y="383674"/>
            <a:ext cx="8076664" cy="6464391"/>
          </a:xfrm>
          <a:prstGeom prst="rect">
            <a:avLst/>
          </a:prstGeom>
          <a:solidFill>
            <a:srgbClr val="D2E0D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7" name="Google Shape;147;p193"/>
          <p:cNvPicPr preferRelativeResize="0"/>
          <p:nvPr/>
        </p:nvPicPr>
        <p:blipFill rotWithShape="1">
          <a:blip r:embed="rId2">
            <a:alphaModFix/>
          </a:blip>
          <a:srcRect b="11451" l="0" r="0" t="0"/>
          <a:stretch/>
        </p:blipFill>
        <p:spPr>
          <a:xfrm flipH="1">
            <a:off x="587451" y="2186508"/>
            <a:ext cx="2600664" cy="4671492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193"/>
          <p:cNvSpPr txBox="1"/>
          <p:nvPr>
            <p:ph type="title"/>
          </p:nvPr>
        </p:nvSpPr>
        <p:spPr>
          <a:xfrm>
            <a:off x="588101" y="810084"/>
            <a:ext cx="3382755" cy="77197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108000" lIns="108000" spcFirstLastPara="1" rIns="0" wrap="square" tIns="1080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193"/>
          <p:cNvSpPr txBox="1"/>
          <p:nvPr>
            <p:ph idx="1" type="body"/>
          </p:nvPr>
        </p:nvSpPr>
        <p:spPr>
          <a:xfrm>
            <a:off x="4259819" y="818960"/>
            <a:ext cx="7640596" cy="5542717"/>
          </a:xfrm>
          <a:prstGeom prst="rect">
            <a:avLst/>
          </a:prstGeom>
          <a:noFill/>
          <a:ln>
            <a:noFill/>
          </a:ln>
        </p:spPr>
        <p:txBody>
          <a:bodyPr anchorCtr="0" anchor="t" bIns="144000" lIns="0" spcFirstLastPara="1" rIns="108000" wrap="square" tIns="45700">
            <a:normAutofit/>
          </a:bodyPr>
          <a:lstStyle>
            <a:lvl1pPr indent="-335873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689"/>
              <a:buChar char="▬"/>
              <a:defRPr/>
            </a:lvl1pPr>
            <a:lvl2pPr indent="-313055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330"/>
              <a:buChar char="►"/>
              <a:defRPr/>
            </a:lvl2pPr>
            <a:lvl3pPr indent="-337185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710"/>
              <a:buChar char="▪"/>
              <a:defRPr/>
            </a:lvl3pPr>
            <a:lvl4pPr indent="-337185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710"/>
              <a:buChar char="▪"/>
              <a:defRPr/>
            </a:lvl4pPr>
            <a:lvl5pPr indent="-337185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71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0" name="Google Shape;150;p193"/>
          <p:cNvSpPr txBox="1"/>
          <p:nvPr>
            <p:ph idx="2" type="body"/>
          </p:nvPr>
        </p:nvSpPr>
        <p:spPr>
          <a:xfrm>
            <a:off x="3201758" y="3302823"/>
            <a:ext cx="2133879" cy="1953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08000" lIns="108000" spcFirstLastPara="1" rIns="108000" wrap="square" tIns="1080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Font typeface="Arial"/>
              <a:buNone/>
              <a:defRPr sz="2000">
                <a:solidFill>
                  <a:schemeClr val="lt1"/>
                </a:solidFill>
              </a:defRPr>
            </a:lvl1pPr>
            <a:lvl2pPr indent="-30861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60"/>
              <a:buChar char="►"/>
              <a:defRPr/>
            </a:lvl2pPr>
            <a:lvl3pPr indent="-337185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710"/>
              <a:buChar char="▪"/>
              <a:defRPr/>
            </a:lvl3pPr>
            <a:lvl4pPr indent="-337185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710"/>
              <a:buChar char="▪"/>
              <a:defRPr/>
            </a:lvl4pPr>
            <a:lvl5pPr indent="-337185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71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1" name="Google Shape;151;p193"/>
          <p:cNvSpPr txBox="1"/>
          <p:nvPr/>
        </p:nvSpPr>
        <p:spPr>
          <a:xfrm>
            <a:off x="4268697" y="6710161"/>
            <a:ext cx="3963416" cy="9231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35975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© ib Cegos_Tous droits réservés</a:t>
            </a:r>
            <a:endParaRPr/>
          </a:p>
        </p:txBody>
      </p:sp>
      <p:sp>
        <p:nvSpPr>
          <p:cNvPr id="152" name="Google Shape;152;p193"/>
          <p:cNvSpPr txBox="1"/>
          <p:nvPr>
            <p:ph idx="12" type="sldNum"/>
          </p:nvPr>
        </p:nvSpPr>
        <p:spPr>
          <a:xfrm>
            <a:off x="11417347" y="6323398"/>
            <a:ext cx="483068" cy="1952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4</a:t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3249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&amp; contenu + image">
  <p:cSld name="Titre &amp; contenu + image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94"/>
          <p:cNvSpPr/>
          <p:nvPr/>
        </p:nvSpPr>
        <p:spPr>
          <a:xfrm>
            <a:off x="1" y="0"/>
            <a:ext cx="4217891" cy="68480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5" name="Google Shape;155;p194"/>
          <p:cNvPicPr preferRelativeResize="0"/>
          <p:nvPr/>
        </p:nvPicPr>
        <p:blipFill rotWithShape="1">
          <a:blip r:embed="rId2">
            <a:alphaModFix/>
          </a:blip>
          <a:srcRect b="49890" l="21258" r="-416" t="7429"/>
          <a:stretch/>
        </p:blipFill>
        <p:spPr>
          <a:xfrm>
            <a:off x="1" y="5268811"/>
            <a:ext cx="3581867" cy="158919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Une image contenant personne, homme, intérieur&#10;&#10;Description générée automatiquement" id="156" name="Google Shape;156;p19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" y="801504"/>
            <a:ext cx="4642452" cy="4504957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194"/>
          <p:cNvSpPr/>
          <p:nvPr/>
        </p:nvSpPr>
        <p:spPr>
          <a:xfrm>
            <a:off x="14014" y="777709"/>
            <a:ext cx="4632797" cy="4514896"/>
          </a:xfrm>
          <a:prstGeom prst="rect">
            <a:avLst/>
          </a:prstGeom>
          <a:solidFill>
            <a:schemeClr val="accent1">
              <a:alpha val="11764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194"/>
          <p:cNvSpPr txBox="1"/>
          <p:nvPr>
            <p:ph idx="12" type="sldNum"/>
          </p:nvPr>
        </p:nvSpPr>
        <p:spPr>
          <a:xfrm>
            <a:off x="11417347" y="6323398"/>
            <a:ext cx="483068" cy="1952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1</a:t>
            </a:r>
            <a:endParaRPr/>
          </a:p>
        </p:txBody>
      </p:sp>
      <p:sp>
        <p:nvSpPr>
          <p:cNvPr id="159" name="Google Shape;159;p194"/>
          <p:cNvSpPr txBox="1"/>
          <p:nvPr>
            <p:ph idx="1" type="body"/>
          </p:nvPr>
        </p:nvSpPr>
        <p:spPr>
          <a:xfrm>
            <a:off x="4890138" y="801503"/>
            <a:ext cx="7003375" cy="55162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02895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70"/>
              <a:buChar char="▬"/>
              <a:defRPr/>
            </a:lvl1pPr>
            <a:lvl2pPr indent="-30861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60"/>
              <a:buChar char="►"/>
              <a:defRPr/>
            </a:lvl2pPr>
            <a:lvl3pPr indent="-337185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710"/>
              <a:buChar char="▪"/>
              <a:defRPr/>
            </a:lvl3pPr>
            <a:lvl4pPr indent="-337185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710"/>
              <a:buChar char="▪"/>
              <a:defRPr/>
            </a:lvl4pPr>
            <a:lvl5pPr indent="-337185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71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0" name="Google Shape;160;p194"/>
          <p:cNvSpPr txBox="1"/>
          <p:nvPr>
            <p:ph type="title"/>
          </p:nvPr>
        </p:nvSpPr>
        <p:spPr>
          <a:xfrm>
            <a:off x="1171202" y="4524608"/>
            <a:ext cx="3420445" cy="771979"/>
          </a:xfrm>
          <a:prstGeom prst="rect">
            <a:avLst/>
          </a:prstGeom>
          <a:noFill/>
          <a:ln>
            <a:noFill/>
          </a:ln>
        </p:spPr>
        <p:txBody>
          <a:bodyPr anchorCtr="0" anchor="b" bIns="108000" lIns="108000" spcFirstLastPara="1" rIns="108000" wrap="square" tIns="10800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99"/>
              <a:buFont typeface="Arial"/>
              <a:buNone/>
              <a:defRPr b="1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194"/>
          <p:cNvSpPr txBox="1"/>
          <p:nvPr>
            <p:ph idx="11" type="ftr"/>
          </p:nvPr>
        </p:nvSpPr>
        <p:spPr>
          <a:xfrm>
            <a:off x="4259819" y="6672181"/>
            <a:ext cx="4113748" cy="1079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 3_Chap sans ss titre">
  <p:cSld name="Th 3_Chap sans ss titre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177"/>
          <p:cNvPicPr preferRelativeResize="0"/>
          <p:nvPr/>
        </p:nvPicPr>
        <p:blipFill rotWithShape="1">
          <a:blip r:embed="rId2">
            <a:alphaModFix/>
          </a:blip>
          <a:srcRect b="0" l="40007" r="0" t="0"/>
          <a:stretch/>
        </p:blipFill>
        <p:spPr>
          <a:xfrm>
            <a:off x="-252" y="801502"/>
            <a:ext cx="7110135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23;p17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6167560" y="801503"/>
            <a:ext cx="6024693" cy="4498958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177"/>
          <p:cNvSpPr/>
          <p:nvPr/>
        </p:nvSpPr>
        <p:spPr>
          <a:xfrm rot="-5400000">
            <a:off x="5246424" y="1140294"/>
            <a:ext cx="1655816" cy="165623"/>
          </a:xfrm>
          <a:prstGeom prst="rect">
            <a:avLst/>
          </a:prstGeom>
          <a:solidFill>
            <a:schemeClr val="accent1"/>
          </a:solidFill>
          <a:ln cap="flat" cmpd="sng" w="107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177"/>
          <p:cNvSpPr txBox="1"/>
          <p:nvPr>
            <p:ph type="title"/>
          </p:nvPr>
        </p:nvSpPr>
        <p:spPr>
          <a:xfrm>
            <a:off x="2111415" y="3429177"/>
            <a:ext cx="3962916" cy="771979"/>
          </a:xfrm>
          <a:prstGeom prst="rect">
            <a:avLst/>
          </a:prstGeom>
          <a:solidFill>
            <a:srgbClr val="D2E0D2"/>
          </a:solidFill>
          <a:ln>
            <a:noFill/>
          </a:ln>
        </p:spPr>
        <p:txBody>
          <a:bodyPr anchorCtr="0" anchor="ctr" bIns="108000" lIns="0" spcFirstLastPara="1" rIns="0" wrap="square" tIns="1080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None/>
              <a:defRPr b="1" sz="3599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26" name="Google Shape;26;p17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78669" y="577767"/>
            <a:ext cx="1669991" cy="12514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71">
          <p15:clr>
            <a:srgbClr val="FBAE40"/>
          </p15:clr>
        </p15:guide>
        <p15:guide id="2" pos="2887">
          <p15:clr>
            <a:srgbClr val="FBAE40"/>
          </p15:clr>
        </p15:guide>
        <p15:guide id="3" pos="7491">
          <p15:clr>
            <a:srgbClr val="FBAE40"/>
          </p15:clr>
        </p15:guide>
        <p15:guide id="4" orient="horz" pos="1049">
          <p15:clr>
            <a:srgbClr val="FBAE40"/>
          </p15:clr>
        </p15:guide>
        <p15:guide id="5" orient="horz" pos="207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croche ">
  <p:cSld name="Accroche 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195"/>
          <p:cNvPicPr preferRelativeResize="0"/>
          <p:nvPr/>
        </p:nvPicPr>
        <p:blipFill rotWithShape="1">
          <a:blip r:embed="rId2">
            <a:alphaModFix/>
          </a:blip>
          <a:srcRect b="14220" l="0" r="7820" t="-1"/>
          <a:stretch/>
        </p:blipFill>
        <p:spPr>
          <a:xfrm>
            <a:off x="587453" y="1479325"/>
            <a:ext cx="5496169" cy="5378676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195"/>
          <p:cNvSpPr/>
          <p:nvPr/>
        </p:nvSpPr>
        <p:spPr>
          <a:xfrm>
            <a:off x="6083622" y="380912"/>
            <a:ext cx="5352951" cy="6477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Une image contenant personne, foule&#10;&#10;Description générée automatiquement" id="165" name="Google Shape;165;p19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21420" y="801502"/>
            <a:ext cx="4502691" cy="2461803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195"/>
          <p:cNvSpPr txBox="1"/>
          <p:nvPr>
            <p:ph idx="12" type="sldNum"/>
          </p:nvPr>
        </p:nvSpPr>
        <p:spPr>
          <a:xfrm>
            <a:off x="11417347" y="6323398"/>
            <a:ext cx="483068" cy="1952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1</a:t>
            </a:r>
            <a:endParaRPr/>
          </a:p>
        </p:txBody>
      </p:sp>
      <p:sp>
        <p:nvSpPr>
          <p:cNvPr id="167" name="Google Shape;167;p195"/>
          <p:cNvSpPr txBox="1"/>
          <p:nvPr>
            <p:ph idx="1" type="body"/>
          </p:nvPr>
        </p:nvSpPr>
        <p:spPr>
          <a:xfrm>
            <a:off x="6521419" y="3263305"/>
            <a:ext cx="4490799" cy="3082050"/>
          </a:xfrm>
          <a:prstGeom prst="rect">
            <a:avLst/>
          </a:prstGeom>
          <a:noFill/>
          <a:ln>
            <a:noFill/>
          </a:ln>
        </p:spPr>
        <p:txBody>
          <a:bodyPr anchorCtr="0" anchor="ctr" bIns="72000" lIns="0" spcFirstLastPara="1" rIns="91425" wrap="square" tIns="720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19"/>
              <a:buFont typeface="Arial"/>
              <a:buNone/>
              <a:defRPr sz="2799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330"/>
              <a:buFont typeface="Arial"/>
              <a:buNone/>
              <a:defRPr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520"/>
              <a:buFont typeface="Arial"/>
              <a:buNone/>
              <a:defRPr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330"/>
              <a:buFont typeface="Arial"/>
              <a:buNone/>
              <a:defRPr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40"/>
              <a:buFont typeface="Arial"/>
              <a:buNone/>
              <a:defRPr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8" name="Google Shape;168;p195"/>
          <p:cNvSpPr txBox="1"/>
          <p:nvPr>
            <p:ph type="title"/>
          </p:nvPr>
        </p:nvSpPr>
        <p:spPr>
          <a:xfrm>
            <a:off x="1390752" y="2596632"/>
            <a:ext cx="3034341" cy="189781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108000" lIns="108000" spcFirstLastPara="1" rIns="108000" wrap="square" tIns="1080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None/>
              <a:defRPr b="1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" name="Google Shape;169;p195"/>
          <p:cNvSpPr txBox="1"/>
          <p:nvPr>
            <p:ph idx="11" type="ftr"/>
          </p:nvPr>
        </p:nvSpPr>
        <p:spPr>
          <a:xfrm>
            <a:off x="4268697" y="6710162"/>
            <a:ext cx="3963416" cy="923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" name="Google Shape;170;p195"/>
          <p:cNvSpPr/>
          <p:nvPr/>
        </p:nvSpPr>
        <p:spPr>
          <a:xfrm>
            <a:off x="6379420" y="493212"/>
            <a:ext cx="4632797" cy="2843478"/>
          </a:xfrm>
          <a:prstGeom prst="rect">
            <a:avLst/>
          </a:prstGeom>
          <a:solidFill>
            <a:schemeClr val="accent1">
              <a:alpha val="11764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estions rebonds 2">
  <p:cSld name="questions rebonds 2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96"/>
          <p:cNvSpPr/>
          <p:nvPr/>
        </p:nvSpPr>
        <p:spPr>
          <a:xfrm>
            <a:off x="-795" y="0"/>
            <a:ext cx="6096795" cy="6863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196"/>
          <p:cNvSpPr txBox="1"/>
          <p:nvPr>
            <p:ph idx="12" type="sldNum"/>
          </p:nvPr>
        </p:nvSpPr>
        <p:spPr>
          <a:xfrm>
            <a:off x="11417347" y="6323398"/>
            <a:ext cx="483068" cy="1952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1</a:t>
            </a:r>
            <a:endParaRPr/>
          </a:p>
        </p:txBody>
      </p:sp>
      <p:sp>
        <p:nvSpPr>
          <p:cNvPr id="174" name="Google Shape;174;p196"/>
          <p:cNvSpPr txBox="1"/>
          <p:nvPr>
            <p:ph idx="1" type="body"/>
          </p:nvPr>
        </p:nvSpPr>
        <p:spPr>
          <a:xfrm>
            <a:off x="7239944" y="801504"/>
            <a:ext cx="4534491" cy="554385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44128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19"/>
              <a:buChar char="▬"/>
              <a:defRPr sz="2799">
                <a:solidFill>
                  <a:schemeClr val="dk1"/>
                </a:solidFill>
              </a:defRPr>
            </a:lvl1pPr>
            <a:lvl2pPr indent="-313055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330"/>
              <a:buChar char="►"/>
              <a:defRPr>
                <a:solidFill>
                  <a:schemeClr val="dk1"/>
                </a:solidFill>
              </a:defRPr>
            </a:lvl2pPr>
            <a:lvl3pPr indent="-325119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520"/>
              <a:buChar char="▪"/>
              <a:defRPr>
                <a:solidFill>
                  <a:schemeClr val="dk1"/>
                </a:solidFill>
              </a:defRPr>
            </a:lvl3pPr>
            <a:lvl4pPr indent="-313055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330"/>
              <a:buChar char="▪"/>
              <a:defRPr>
                <a:solidFill>
                  <a:schemeClr val="dk1"/>
                </a:solidFill>
              </a:defRPr>
            </a:lvl4pPr>
            <a:lvl5pPr indent="-300989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40"/>
              <a:buChar char="▪"/>
              <a:defRPr>
                <a:solidFill>
                  <a:schemeClr val="dk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5" name="Google Shape;175;p196"/>
          <p:cNvSpPr txBox="1"/>
          <p:nvPr>
            <p:ph type="title"/>
          </p:nvPr>
        </p:nvSpPr>
        <p:spPr>
          <a:xfrm>
            <a:off x="757983" y="4384892"/>
            <a:ext cx="3129371" cy="1498087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108000" wrap="square" tIns="1080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99"/>
              <a:buFont typeface="Arial"/>
              <a:buNone/>
              <a:defRPr b="1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76" name="Google Shape;176;p196"/>
          <p:cNvPicPr preferRelativeResize="0"/>
          <p:nvPr/>
        </p:nvPicPr>
        <p:blipFill rotWithShape="1">
          <a:blip r:embed="rId2">
            <a:alphaModFix/>
          </a:blip>
          <a:srcRect b="-4051" l="0" r="0" t="13428"/>
          <a:stretch/>
        </p:blipFill>
        <p:spPr>
          <a:xfrm>
            <a:off x="587452" y="0"/>
            <a:ext cx="2122256" cy="2406093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196"/>
          <p:cNvSpPr txBox="1"/>
          <p:nvPr>
            <p:ph idx="11" type="ftr"/>
          </p:nvPr>
        </p:nvSpPr>
        <p:spPr>
          <a:xfrm>
            <a:off x="4268697" y="6710162"/>
            <a:ext cx="3963416" cy="923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78" name="Google Shape;178;p196"/>
          <p:cNvPicPr preferRelativeResize="0"/>
          <p:nvPr/>
        </p:nvPicPr>
        <p:blipFill rotWithShape="1">
          <a:blip r:embed="rId3">
            <a:alphaModFix/>
          </a:blip>
          <a:srcRect b="49890" l="21258" r="48344" t="7429"/>
          <a:stretch/>
        </p:blipFill>
        <p:spPr>
          <a:xfrm>
            <a:off x="10831593" y="4667286"/>
            <a:ext cx="1375515" cy="158919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Une image contenant Visage humain, habits, personne, intérieur&#10;&#10;Description générée automatiquement" id="179" name="Google Shape;179;p19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7983" y="386211"/>
            <a:ext cx="5338017" cy="35627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&amp; contenu + image 3">
  <p:cSld name="Titre &amp; contenu + image 3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97"/>
          <p:cNvSpPr/>
          <p:nvPr/>
        </p:nvSpPr>
        <p:spPr>
          <a:xfrm>
            <a:off x="795" y="0"/>
            <a:ext cx="6095999" cy="68480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197"/>
          <p:cNvSpPr/>
          <p:nvPr>
            <p:ph idx="2" type="pic"/>
          </p:nvPr>
        </p:nvSpPr>
        <p:spPr>
          <a:xfrm>
            <a:off x="0" y="779285"/>
            <a:ext cx="5703043" cy="4489997"/>
          </a:xfrm>
          <a:prstGeom prst="rect">
            <a:avLst/>
          </a:prstGeom>
          <a:noFill/>
          <a:ln>
            <a:noFill/>
          </a:ln>
        </p:spPr>
      </p:sp>
      <p:sp>
        <p:nvSpPr>
          <p:cNvPr id="183" name="Google Shape;183;p197"/>
          <p:cNvSpPr txBox="1"/>
          <p:nvPr>
            <p:ph idx="12" type="sldNum"/>
          </p:nvPr>
        </p:nvSpPr>
        <p:spPr>
          <a:xfrm>
            <a:off x="11417347" y="6323398"/>
            <a:ext cx="483068" cy="1952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2</a:t>
            </a:r>
            <a:endParaRPr/>
          </a:p>
        </p:txBody>
      </p:sp>
      <p:sp>
        <p:nvSpPr>
          <p:cNvPr id="184" name="Google Shape;184;p197"/>
          <p:cNvSpPr txBox="1"/>
          <p:nvPr>
            <p:ph idx="1" type="body"/>
          </p:nvPr>
        </p:nvSpPr>
        <p:spPr>
          <a:xfrm>
            <a:off x="6376233" y="801503"/>
            <a:ext cx="5517281" cy="55162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02895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70"/>
              <a:buChar char="▬"/>
              <a:defRPr/>
            </a:lvl1pPr>
            <a:lvl2pPr indent="-30861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60"/>
              <a:buChar char="►"/>
              <a:defRPr/>
            </a:lvl2pPr>
            <a:lvl3pPr indent="-337185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710"/>
              <a:buChar char="▪"/>
              <a:defRPr/>
            </a:lvl3pPr>
            <a:lvl4pPr indent="-337185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710"/>
              <a:buChar char="▪"/>
              <a:defRPr/>
            </a:lvl4pPr>
            <a:lvl5pPr indent="-337185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71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5" name="Google Shape;185;p197"/>
          <p:cNvSpPr txBox="1"/>
          <p:nvPr>
            <p:ph idx="11" type="ftr"/>
          </p:nvPr>
        </p:nvSpPr>
        <p:spPr>
          <a:xfrm>
            <a:off x="4259819" y="6672181"/>
            <a:ext cx="4113748" cy="1079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6" name="Google Shape;186;p197"/>
          <p:cNvSpPr txBox="1"/>
          <p:nvPr>
            <p:ph type="title"/>
          </p:nvPr>
        </p:nvSpPr>
        <p:spPr>
          <a:xfrm>
            <a:off x="2260632" y="4141941"/>
            <a:ext cx="3420445" cy="808331"/>
          </a:xfrm>
          <a:prstGeom prst="rect">
            <a:avLst/>
          </a:prstGeom>
          <a:noFill/>
          <a:ln>
            <a:noFill/>
          </a:ln>
        </p:spPr>
        <p:txBody>
          <a:bodyPr anchorCtr="0" anchor="ctr" bIns="144000" lIns="108000" spcFirstLastPara="1" rIns="108000" wrap="square" tIns="10800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99"/>
              <a:buFont typeface="Arial"/>
              <a:buNone/>
              <a:defRPr b="1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87" name="Google Shape;187;p197"/>
          <p:cNvPicPr preferRelativeResize="0"/>
          <p:nvPr/>
        </p:nvPicPr>
        <p:blipFill rotWithShape="1">
          <a:blip r:embed="rId2">
            <a:alphaModFix/>
          </a:blip>
          <a:srcRect b="49890" l="21258" r="-416" t="7429"/>
          <a:stretch/>
        </p:blipFill>
        <p:spPr>
          <a:xfrm>
            <a:off x="1" y="5268811"/>
            <a:ext cx="3581867" cy="15891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chéma pleine page">
  <p:cSld name="Schéma pleine page"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198"/>
          <p:cNvPicPr preferRelativeResize="0"/>
          <p:nvPr/>
        </p:nvPicPr>
        <p:blipFill rotWithShape="1">
          <a:blip r:embed="rId2">
            <a:alphaModFix/>
          </a:blip>
          <a:srcRect b="17798" l="0" r="24666" t="0"/>
          <a:stretch/>
        </p:blipFill>
        <p:spPr>
          <a:xfrm flipH="1">
            <a:off x="-51" y="3797280"/>
            <a:ext cx="3408857" cy="30607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198"/>
          <p:cNvPicPr preferRelativeResize="0"/>
          <p:nvPr/>
        </p:nvPicPr>
        <p:blipFill rotWithShape="1">
          <a:blip r:embed="rId2">
            <a:alphaModFix/>
          </a:blip>
          <a:srcRect b="0" l="0" r="9386" t="0"/>
          <a:stretch/>
        </p:blipFill>
        <p:spPr>
          <a:xfrm>
            <a:off x="8091748" y="135639"/>
            <a:ext cx="4100253" cy="3723413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198"/>
          <p:cNvSpPr txBox="1"/>
          <p:nvPr>
            <p:ph type="title"/>
          </p:nvPr>
        </p:nvSpPr>
        <p:spPr>
          <a:xfrm>
            <a:off x="597375" y="700998"/>
            <a:ext cx="8624027" cy="575867"/>
          </a:xfrm>
          <a:prstGeom prst="rect">
            <a:avLst/>
          </a:prstGeom>
          <a:noFill/>
          <a:ln>
            <a:noFill/>
          </a:ln>
        </p:spPr>
        <p:txBody>
          <a:bodyPr anchorCtr="0" anchor="ctr" bIns="108000" lIns="0" spcFirstLastPara="1" rIns="0" wrap="square" tIns="1080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None/>
              <a:defRPr sz="3599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2" name="Google Shape;192;p198"/>
          <p:cNvSpPr txBox="1"/>
          <p:nvPr>
            <p:ph idx="12" type="sldNum"/>
          </p:nvPr>
        </p:nvSpPr>
        <p:spPr>
          <a:xfrm>
            <a:off x="11417347" y="6323398"/>
            <a:ext cx="483068" cy="1952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2</a:t>
            </a:r>
            <a:endParaRPr/>
          </a:p>
        </p:txBody>
      </p:sp>
      <p:sp>
        <p:nvSpPr>
          <p:cNvPr id="193" name="Google Shape;193;p198"/>
          <p:cNvSpPr txBox="1"/>
          <p:nvPr>
            <p:ph idx="11" type="ftr"/>
          </p:nvPr>
        </p:nvSpPr>
        <p:spPr>
          <a:xfrm>
            <a:off x="4259819" y="6672181"/>
            <a:ext cx="4113748" cy="1079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4" name="Google Shape;194;p198"/>
          <p:cNvSpPr/>
          <p:nvPr>
            <p:ph idx="2" type="dgm"/>
          </p:nvPr>
        </p:nvSpPr>
        <p:spPr>
          <a:xfrm>
            <a:off x="587451" y="1422071"/>
            <a:ext cx="11291771" cy="492328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689"/>
              <a:buFont typeface="Arial"/>
              <a:buNone/>
              <a:defRPr b="0" i="0" sz="2599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330"/>
              <a:buFont typeface="Arial"/>
              <a:buChar char="►"/>
              <a:def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2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330"/>
              <a:buFont typeface="Noto Sans Symbols"/>
              <a:buChar char="▪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14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re chapitre">
  <p:cSld name="1_Titre chapitre"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99"/>
          <p:cNvSpPr/>
          <p:nvPr/>
        </p:nvSpPr>
        <p:spPr>
          <a:xfrm>
            <a:off x="1" y="801505"/>
            <a:ext cx="12192000" cy="554385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199"/>
          <p:cNvSpPr txBox="1"/>
          <p:nvPr>
            <p:ph type="title"/>
          </p:nvPr>
        </p:nvSpPr>
        <p:spPr>
          <a:xfrm>
            <a:off x="587451" y="2068279"/>
            <a:ext cx="8113180" cy="710424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99"/>
              <a:buFont typeface="Arial"/>
              <a:buNone/>
              <a:defRPr b="1" sz="3199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8" name="Google Shape;198;p199"/>
          <p:cNvSpPr txBox="1"/>
          <p:nvPr>
            <p:ph idx="12" type="sldNum"/>
          </p:nvPr>
        </p:nvSpPr>
        <p:spPr>
          <a:xfrm>
            <a:off x="11417347" y="6323398"/>
            <a:ext cx="483068" cy="1952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2</a:t>
            </a:r>
            <a:endParaRPr/>
          </a:p>
        </p:txBody>
      </p:sp>
      <p:sp>
        <p:nvSpPr>
          <p:cNvPr id="199" name="Google Shape;199;p199"/>
          <p:cNvSpPr txBox="1"/>
          <p:nvPr>
            <p:ph idx="11" type="ftr"/>
          </p:nvPr>
        </p:nvSpPr>
        <p:spPr>
          <a:xfrm>
            <a:off x="4259819" y="6672181"/>
            <a:ext cx="4113748" cy="1079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200" name="Google Shape;200;p199"/>
          <p:cNvPicPr preferRelativeResize="0"/>
          <p:nvPr/>
        </p:nvPicPr>
        <p:blipFill rotWithShape="1">
          <a:blip r:embed="rId2">
            <a:alphaModFix/>
          </a:blip>
          <a:srcRect b="87169" l="73736" r="20143" t="-1"/>
          <a:stretch/>
        </p:blipFill>
        <p:spPr>
          <a:xfrm rot="5400000">
            <a:off x="4190872" y="6125338"/>
            <a:ext cx="364806" cy="804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199"/>
          <p:cNvPicPr preferRelativeResize="0"/>
          <p:nvPr/>
        </p:nvPicPr>
        <p:blipFill rotWithShape="1">
          <a:blip r:embed="rId3">
            <a:alphaModFix/>
          </a:blip>
          <a:srcRect b="30127" l="36207" r="10222" t="40250"/>
          <a:stretch/>
        </p:blipFill>
        <p:spPr>
          <a:xfrm rot="5400000">
            <a:off x="-667456" y="4672556"/>
            <a:ext cx="3192957" cy="1858045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199"/>
          <p:cNvSpPr/>
          <p:nvPr/>
        </p:nvSpPr>
        <p:spPr>
          <a:xfrm>
            <a:off x="1171727" y="5713678"/>
            <a:ext cx="1981459" cy="631679"/>
          </a:xfrm>
          <a:prstGeom prst="rect">
            <a:avLst/>
          </a:prstGeom>
          <a:solidFill>
            <a:schemeClr val="accent1"/>
          </a:solidFill>
          <a:ln cap="flat" cmpd="sng" w="107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Une image contenant personne, Visage humain, sourire, habits&#10;&#10;Description générée automatiquement" id="203" name="Google Shape;203;p199"/>
          <p:cNvPicPr preferRelativeResize="0"/>
          <p:nvPr/>
        </p:nvPicPr>
        <p:blipFill rotWithShape="1">
          <a:blip r:embed="rId4">
            <a:alphaModFix/>
          </a:blip>
          <a:srcRect b="0" l="40748" r="20985" t="0"/>
          <a:stretch/>
        </p:blipFill>
        <p:spPr>
          <a:xfrm>
            <a:off x="8204003" y="393608"/>
            <a:ext cx="3710150" cy="64643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seul pleine page">
  <p:cSld name="Titre seul pleine page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200"/>
          <p:cNvPicPr preferRelativeResize="0"/>
          <p:nvPr/>
        </p:nvPicPr>
        <p:blipFill rotWithShape="1">
          <a:blip r:embed="rId2">
            <a:alphaModFix/>
          </a:blip>
          <a:srcRect b="0" l="14870" r="0" t="0"/>
          <a:stretch/>
        </p:blipFill>
        <p:spPr>
          <a:xfrm>
            <a:off x="1" y="237818"/>
            <a:ext cx="11893811" cy="6411888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00"/>
          <p:cNvSpPr txBox="1"/>
          <p:nvPr>
            <p:ph idx="12" type="sldNum"/>
          </p:nvPr>
        </p:nvSpPr>
        <p:spPr>
          <a:xfrm>
            <a:off x="11410743" y="6454445"/>
            <a:ext cx="483068" cy="1952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1</a:t>
            </a:r>
            <a:endParaRPr/>
          </a:p>
        </p:txBody>
      </p:sp>
      <p:sp>
        <p:nvSpPr>
          <p:cNvPr id="207" name="Google Shape;207;p200"/>
          <p:cNvSpPr txBox="1"/>
          <p:nvPr>
            <p:ph idx="11" type="ftr"/>
          </p:nvPr>
        </p:nvSpPr>
        <p:spPr>
          <a:xfrm>
            <a:off x="4268697" y="6710162"/>
            <a:ext cx="3963416" cy="923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8" name="Google Shape;208;p200"/>
          <p:cNvSpPr txBox="1"/>
          <p:nvPr>
            <p:ph type="title"/>
          </p:nvPr>
        </p:nvSpPr>
        <p:spPr>
          <a:xfrm>
            <a:off x="596978" y="827809"/>
            <a:ext cx="3366439" cy="771979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3249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vide">
  <p:cSld name="2_vide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01"/>
          <p:cNvSpPr txBox="1"/>
          <p:nvPr>
            <p:ph idx="12" type="sldNum"/>
          </p:nvPr>
        </p:nvSpPr>
        <p:spPr>
          <a:xfrm>
            <a:off x="11417347" y="6323398"/>
            <a:ext cx="483068" cy="1952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1</a:t>
            </a:r>
            <a:endParaRPr/>
          </a:p>
        </p:txBody>
      </p:sp>
      <p:sp>
        <p:nvSpPr>
          <p:cNvPr id="211" name="Google Shape;211;p201"/>
          <p:cNvSpPr txBox="1"/>
          <p:nvPr>
            <p:ph idx="11" type="ftr"/>
          </p:nvPr>
        </p:nvSpPr>
        <p:spPr>
          <a:xfrm>
            <a:off x="4268697" y="6710162"/>
            <a:ext cx="3963416" cy="923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3249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&amp; contenu 2 blocs">
  <p:cSld name="Titre &amp; contenu 2 blocs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02"/>
          <p:cNvSpPr/>
          <p:nvPr/>
        </p:nvSpPr>
        <p:spPr>
          <a:xfrm>
            <a:off x="0" y="0"/>
            <a:ext cx="4115336" cy="68480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202"/>
          <p:cNvSpPr txBox="1"/>
          <p:nvPr>
            <p:ph type="title"/>
          </p:nvPr>
        </p:nvSpPr>
        <p:spPr>
          <a:xfrm>
            <a:off x="604418" y="2321596"/>
            <a:ext cx="3366439" cy="2835001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108000" wrap="square" tIns="1080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99"/>
              <a:buFont typeface="Arial"/>
              <a:buNone/>
              <a:defRPr b="1" sz="3599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5" name="Google Shape;215;p202"/>
          <p:cNvSpPr txBox="1"/>
          <p:nvPr>
            <p:ph idx="12" type="sldNum"/>
          </p:nvPr>
        </p:nvSpPr>
        <p:spPr>
          <a:xfrm>
            <a:off x="11417347" y="6323398"/>
            <a:ext cx="483068" cy="1952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2</a:t>
            </a:r>
            <a:endParaRPr/>
          </a:p>
        </p:txBody>
      </p:sp>
      <p:sp>
        <p:nvSpPr>
          <p:cNvPr id="216" name="Google Shape;216;p202"/>
          <p:cNvSpPr txBox="1"/>
          <p:nvPr>
            <p:ph idx="1" type="body"/>
          </p:nvPr>
        </p:nvSpPr>
        <p:spPr>
          <a:xfrm>
            <a:off x="8221147" y="393611"/>
            <a:ext cx="3664427" cy="5951747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91425" spcFirstLastPara="1" rIns="91425" wrap="square" tIns="324000">
            <a:normAutofit/>
          </a:bodyPr>
          <a:lstStyle>
            <a:lvl1pPr indent="-319405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30"/>
              <a:buChar char="▬"/>
              <a:defRPr sz="2200"/>
            </a:lvl1pPr>
            <a:lvl2pPr indent="-30861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60"/>
              <a:buChar char="►"/>
              <a:defRPr/>
            </a:lvl2pPr>
            <a:lvl3pPr indent="-337185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710"/>
              <a:buChar char="▪"/>
              <a:defRPr/>
            </a:lvl3pPr>
            <a:lvl4pPr indent="-337185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710"/>
              <a:buChar char="▪"/>
              <a:defRPr/>
            </a:lvl4pPr>
            <a:lvl5pPr indent="-337185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71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7" name="Google Shape;217;p202"/>
          <p:cNvSpPr txBox="1"/>
          <p:nvPr>
            <p:ph idx="2" type="body"/>
          </p:nvPr>
        </p:nvSpPr>
        <p:spPr>
          <a:xfrm>
            <a:off x="4267744" y="393611"/>
            <a:ext cx="3665277" cy="59517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324000">
            <a:normAutofit/>
          </a:bodyPr>
          <a:lstStyle>
            <a:lvl1pPr indent="-319405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30"/>
              <a:buChar char="▬"/>
              <a:defRPr sz="2200">
                <a:solidFill>
                  <a:schemeClr val="dk1"/>
                </a:solidFill>
              </a:defRPr>
            </a:lvl1pPr>
            <a:lvl2pPr indent="-313055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330"/>
              <a:buChar char="►"/>
              <a:defRPr>
                <a:solidFill>
                  <a:schemeClr val="dk1"/>
                </a:solidFill>
              </a:defRPr>
            </a:lvl2pPr>
            <a:lvl3pPr indent="-325119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520"/>
              <a:buChar char="▪"/>
              <a:defRPr>
                <a:solidFill>
                  <a:schemeClr val="dk1"/>
                </a:solidFill>
              </a:defRPr>
            </a:lvl3pPr>
            <a:lvl4pPr indent="-313055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330"/>
              <a:buChar char="▪"/>
              <a:defRPr>
                <a:solidFill>
                  <a:schemeClr val="dk1"/>
                </a:solidFill>
              </a:defRPr>
            </a:lvl4pPr>
            <a:lvl5pPr indent="-300989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40"/>
              <a:buChar char="▪"/>
              <a:defRPr>
                <a:solidFill>
                  <a:schemeClr val="dk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218" name="Google Shape;218;p202"/>
          <p:cNvCxnSpPr/>
          <p:nvPr/>
        </p:nvCxnSpPr>
        <p:spPr>
          <a:xfrm>
            <a:off x="8084603" y="393612"/>
            <a:ext cx="0" cy="5983533"/>
          </a:xfrm>
          <a:prstGeom prst="straightConnector1">
            <a:avLst/>
          </a:prstGeom>
          <a:noFill/>
          <a:ln cap="flat" cmpd="sng" w="12700">
            <a:solidFill>
              <a:srgbClr val="62003B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19" name="Google Shape;219;p202"/>
          <p:cNvSpPr txBox="1"/>
          <p:nvPr>
            <p:ph idx="11" type="ftr"/>
          </p:nvPr>
        </p:nvSpPr>
        <p:spPr>
          <a:xfrm>
            <a:off x="4268697" y="6710162"/>
            <a:ext cx="3963416" cy="923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220" name="Google Shape;220;p202"/>
          <p:cNvPicPr preferRelativeResize="0"/>
          <p:nvPr/>
        </p:nvPicPr>
        <p:blipFill rotWithShape="1">
          <a:blip r:embed="rId2">
            <a:alphaModFix/>
          </a:blip>
          <a:srcRect b="55435" l="9795" r="-52754" t="1"/>
          <a:stretch/>
        </p:blipFill>
        <p:spPr>
          <a:xfrm>
            <a:off x="2" y="497823"/>
            <a:ext cx="3970855" cy="18237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3249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&amp; contenu 2 blocs_ 2">
  <p:cSld name="Titre &amp; contenu 2 blocs_ 2"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Google Shape;222;p203"/>
          <p:cNvPicPr preferRelativeResize="0"/>
          <p:nvPr/>
        </p:nvPicPr>
        <p:blipFill rotWithShape="1">
          <a:blip r:embed="rId2">
            <a:alphaModFix/>
          </a:blip>
          <a:srcRect b="0" l="0" r="0" t="7790"/>
          <a:stretch/>
        </p:blipFill>
        <p:spPr>
          <a:xfrm>
            <a:off x="-71034" y="388532"/>
            <a:ext cx="7819139" cy="5822661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203"/>
          <p:cNvSpPr txBox="1"/>
          <p:nvPr>
            <p:ph type="title"/>
          </p:nvPr>
        </p:nvSpPr>
        <p:spPr>
          <a:xfrm>
            <a:off x="604417" y="2946003"/>
            <a:ext cx="3117168" cy="771979"/>
          </a:xfrm>
          <a:prstGeom prst="rect">
            <a:avLst/>
          </a:prstGeom>
          <a:solidFill>
            <a:srgbClr val="D2E0D2"/>
          </a:solidFill>
          <a:ln>
            <a:noFill/>
          </a:ln>
        </p:spPr>
        <p:txBody>
          <a:bodyPr anchorCtr="0" anchor="t" bIns="108000" lIns="0" spcFirstLastPara="1" rIns="108000" wrap="square" tIns="10800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None/>
              <a:defRPr b="1" sz="3599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4" name="Google Shape;224;p203"/>
          <p:cNvSpPr txBox="1"/>
          <p:nvPr>
            <p:ph idx="12" type="sldNum"/>
          </p:nvPr>
        </p:nvSpPr>
        <p:spPr>
          <a:xfrm>
            <a:off x="11417347" y="6323398"/>
            <a:ext cx="483068" cy="1952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2</a:t>
            </a:r>
            <a:endParaRPr/>
          </a:p>
        </p:txBody>
      </p:sp>
      <p:sp>
        <p:nvSpPr>
          <p:cNvPr id="225" name="Google Shape;225;p203"/>
          <p:cNvSpPr txBox="1"/>
          <p:nvPr>
            <p:ph idx="1" type="body"/>
          </p:nvPr>
        </p:nvSpPr>
        <p:spPr>
          <a:xfrm>
            <a:off x="8192567" y="396148"/>
            <a:ext cx="3672479" cy="6461852"/>
          </a:xfrm>
          <a:prstGeom prst="rect">
            <a:avLst/>
          </a:prstGeom>
          <a:noFill/>
          <a:ln>
            <a:noFill/>
          </a:ln>
        </p:spPr>
        <p:txBody>
          <a:bodyPr anchorCtr="0" anchor="t" bIns="324000" lIns="91425" spcFirstLastPara="1" rIns="108000" wrap="square" tIns="324000">
            <a:normAutofit/>
          </a:bodyPr>
          <a:lstStyle>
            <a:lvl1pPr indent="-319405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30"/>
              <a:buChar char="▬"/>
              <a:defRPr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861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60"/>
              <a:buChar char="►"/>
              <a:defRPr/>
            </a:lvl2pPr>
            <a:lvl3pPr indent="-337185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710"/>
              <a:buChar char="▪"/>
              <a:defRPr/>
            </a:lvl3pPr>
            <a:lvl4pPr indent="-337185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710"/>
              <a:buChar char="▪"/>
              <a:defRPr/>
            </a:lvl4pPr>
            <a:lvl5pPr indent="-337185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71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6" name="Google Shape;226;p203"/>
          <p:cNvSpPr txBox="1"/>
          <p:nvPr/>
        </p:nvSpPr>
        <p:spPr>
          <a:xfrm>
            <a:off x="11245093" y="6356956"/>
            <a:ext cx="643632" cy="2066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fr-F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1"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p203"/>
          <p:cNvSpPr txBox="1"/>
          <p:nvPr>
            <p:ph idx="2" type="body"/>
          </p:nvPr>
        </p:nvSpPr>
        <p:spPr>
          <a:xfrm>
            <a:off x="4267745" y="393609"/>
            <a:ext cx="3780492" cy="64618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45700" lIns="72000" spcFirstLastPara="1" rIns="72000" wrap="square" tIns="324000">
            <a:normAutofit/>
          </a:bodyPr>
          <a:lstStyle>
            <a:lvl1pPr indent="-319405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30"/>
              <a:buChar char="▬"/>
              <a:defRPr sz="2200">
                <a:solidFill>
                  <a:schemeClr val="lt1"/>
                </a:solidFill>
              </a:defRPr>
            </a:lvl1pPr>
            <a:lvl2pPr indent="-313055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330"/>
              <a:buChar char="►"/>
              <a:defRPr>
                <a:solidFill>
                  <a:schemeClr val="lt1"/>
                </a:solidFill>
              </a:defRPr>
            </a:lvl2pPr>
            <a:lvl3pPr indent="-325119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20"/>
              <a:buChar char="▪"/>
              <a:defRPr>
                <a:solidFill>
                  <a:schemeClr val="lt1"/>
                </a:solidFill>
              </a:defRPr>
            </a:lvl3pPr>
            <a:lvl4pPr indent="-313055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330"/>
              <a:buChar char="▪"/>
              <a:defRPr>
                <a:solidFill>
                  <a:schemeClr val="lt1"/>
                </a:solidFill>
              </a:defRPr>
            </a:lvl4pPr>
            <a:lvl5pPr indent="-300989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40"/>
              <a:buChar char="▪"/>
              <a:defRPr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8" name="Google Shape;228;p203"/>
          <p:cNvSpPr txBox="1"/>
          <p:nvPr>
            <p:ph idx="11" type="ftr"/>
          </p:nvPr>
        </p:nvSpPr>
        <p:spPr>
          <a:xfrm>
            <a:off x="4259819" y="6672181"/>
            <a:ext cx="4113748" cy="1079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3249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Exo groupe">
  <p:cSld name="1_Exo groupe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Google Shape;230;p20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-1" y="385554"/>
            <a:ext cx="4259816" cy="6472447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204"/>
          <p:cNvSpPr/>
          <p:nvPr/>
        </p:nvSpPr>
        <p:spPr>
          <a:xfrm>
            <a:off x="0" y="385554"/>
            <a:ext cx="4268696" cy="6472447"/>
          </a:xfrm>
          <a:prstGeom prst="rect">
            <a:avLst/>
          </a:prstGeom>
          <a:solidFill>
            <a:schemeClr val="accent1">
              <a:alpha val="11764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p204"/>
          <p:cNvSpPr txBox="1"/>
          <p:nvPr/>
        </p:nvSpPr>
        <p:spPr>
          <a:xfrm>
            <a:off x="1" y="4636965"/>
            <a:ext cx="3541947" cy="16999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1074523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Activité</a:t>
            </a:r>
            <a:endParaRPr/>
          </a:p>
        </p:txBody>
      </p:sp>
      <p:sp>
        <p:nvSpPr>
          <p:cNvPr id="233" name="Google Shape;233;p204"/>
          <p:cNvSpPr txBox="1"/>
          <p:nvPr>
            <p:ph type="title"/>
          </p:nvPr>
        </p:nvSpPr>
        <p:spPr>
          <a:xfrm>
            <a:off x="584415" y="827524"/>
            <a:ext cx="3366439" cy="771979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99"/>
              <a:buFont typeface="Arial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4" name="Google Shape;234;p204"/>
          <p:cNvSpPr txBox="1"/>
          <p:nvPr>
            <p:ph idx="12" type="sldNum"/>
          </p:nvPr>
        </p:nvSpPr>
        <p:spPr>
          <a:xfrm>
            <a:off x="11417347" y="6323398"/>
            <a:ext cx="483068" cy="1952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2</a:t>
            </a:r>
            <a:endParaRPr/>
          </a:p>
        </p:txBody>
      </p:sp>
      <p:sp>
        <p:nvSpPr>
          <p:cNvPr id="235" name="Google Shape;235;p204"/>
          <p:cNvSpPr txBox="1"/>
          <p:nvPr>
            <p:ph idx="1" type="body"/>
          </p:nvPr>
        </p:nvSpPr>
        <p:spPr>
          <a:xfrm>
            <a:off x="4268697" y="801503"/>
            <a:ext cx="7640596" cy="55162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02895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70"/>
              <a:buChar char="▬"/>
              <a:defRPr/>
            </a:lvl1pPr>
            <a:lvl2pPr indent="-30861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60"/>
              <a:buChar char="►"/>
              <a:defRPr/>
            </a:lvl2pPr>
            <a:lvl3pPr indent="-337185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710"/>
              <a:buChar char="▪"/>
              <a:defRPr/>
            </a:lvl3pPr>
            <a:lvl4pPr indent="-337185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710"/>
              <a:buChar char="▪"/>
              <a:defRPr/>
            </a:lvl4pPr>
            <a:lvl5pPr indent="-337185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71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36" name="Google Shape;236;p204"/>
          <p:cNvSpPr txBox="1"/>
          <p:nvPr>
            <p:ph idx="2" type="body"/>
          </p:nvPr>
        </p:nvSpPr>
        <p:spPr>
          <a:xfrm>
            <a:off x="1062249" y="5077737"/>
            <a:ext cx="1555953" cy="4910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560"/>
              <a:buNone/>
              <a:defRPr b="1"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861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60"/>
              <a:buChar char="►"/>
              <a:defRPr/>
            </a:lvl2pPr>
            <a:lvl3pPr indent="-337185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710"/>
              <a:buChar char="▪"/>
              <a:defRPr/>
            </a:lvl3pPr>
            <a:lvl4pPr indent="-337185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710"/>
              <a:buChar char="▪"/>
              <a:defRPr/>
            </a:lvl4pPr>
            <a:lvl5pPr indent="-337185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71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37" name="Google Shape;237;p204"/>
          <p:cNvSpPr txBox="1"/>
          <p:nvPr>
            <p:ph idx="3" type="body"/>
          </p:nvPr>
        </p:nvSpPr>
        <p:spPr>
          <a:xfrm>
            <a:off x="1062247" y="5704371"/>
            <a:ext cx="2363404" cy="4910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040"/>
              <a:buNone/>
              <a:defRPr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861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60"/>
              <a:buChar char="►"/>
              <a:defRPr/>
            </a:lvl2pPr>
            <a:lvl3pPr indent="-337185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710"/>
              <a:buChar char="▪"/>
              <a:defRPr/>
            </a:lvl3pPr>
            <a:lvl4pPr indent="-337185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710"/>
              <a:buChar char="▪"/>
              <a:defRPr/>
            </a:lvl4pPr>
            <a:lvl5pPr indent="-337185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71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grpSp>
        <p:nvGrpSpPr>
          <p:cNvPr id="238" name="Google Shape;238;p204"/>
          <p:cNvGrpSpPr/>
          <p:nvPr/>
        </p:nvGrpSpPr>
        <p:grpSpPr>
          <a:xfrm>
            <a:off x="2754080" y="4147252"/>
            <a:ext cx="1066941" cy="863519"/>
            <a:chOff x="2753722" y="4148210"/>
            <a:chExt cx="1066802" cy="863719"/>
          </a:xfrm>
        </p:grpSpPr>
        <p:sp>
          <p:nvSpPr>
            <p:cNvPr id="239" name="Google Shape;239;p204"/>
            <p:cNvSpPr/>
            <p:nvPr/>
          </p:nvSpPr>
          <p:spPr>
            <a:xfrm>
              <a:off x="2753722" y="4184340"/>
              <a:ext cx="827589" cy="827589"/>
            </a:xfrm>
            <a:custGeom>
              <a:rect b="b" l="l" r="r" t="t"/>
              <a:pathLst>
                <a:path extrusionOk="0" h="827589" w="827589">
                  <a:moveTo>
                    <a:pt x="827590" y="413795"/>
                  </a:moveTo>
                  <a:cubicBezTo>
                    <a:pt x="827590" y="642327"/>
                    <a:pt x="642327" y="827589"/>
                    <a:pt x="413795" y="827589"/>
                  </a:cubicBezTo>
                  <a:cubicBezTo>
                    <a:pt x="185262" y="827589"/>
                    <a:pt x="0" y="642327"/>
                    <a:pt x="0" y="413795"/>
                  </a:cubicBezTo>
                  <a:cubicBezTo>
                    <a:pt x="0" y="185262"/>
                    <a:pt x="185262" y="0"/>
                    <a:pt x="413795" y="0"/>
                  </a:cubicBezTo>
                  <a:cubicBezTo>
                    <a:pt x="642327" y="0"/>
                    <a:pt x="827590" y="185262"/>
                    <a:pt x="827590" y="41379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FFFF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204"/>
            <p:cNvSpPr/>
            <p:nvPr/>
          </p:nvSpPr>
          <p:spPr>
            <a:xfrm>
              <a:off x="2792469" y="4223087"/>
              <a:ext cx="750094" cy="750093"/>
            </a:xfrm>
            <a:custGeom>
              <a:rect b="b" l="l" r="r" t="t"/>
              <a:pathLst>
                <a:path extrusionOk="0" h="750093" w="750094">
                  <a:moveTo>
                    <a:pt x="750094" y="375047"/>
                  </a:moveTo>
                  <a:cubicBezTo>
                    <a:pt x="750094" y="582180"/>
                    <a:pt x="582180" y="750094"/>
                    <a:pt x="375047" y="750094"/>
                  </a:cubicBezTo>
                  <a:cubicBezTo>
                    <a:pt x="167914" y="750094"/>
                    <a:pt x="0" y="582180"/>
                    <a:pt x="0" y="375047"/>
                  </a:cubicBezTo>
                  <a:cubicBezTo>
                    <a:pt x="0" y="167914"/>
                    <a:pt x="167914" y="0"/>
                    <a:pt x="375047" y="0"/>
                  </a:cubicBezTo>
                  <a:cubicBezTo>
                    <a:pt x="582180" y="0"/>
                    <a:pt x="750094" y="167914"/>
                    <a:pt x="750094" y="37504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204"/>
            <p:cNvSpPr/>
            <p:nvPr/>
          </p:nvSpPr>
          <p:spPr>
            <a:xfrm>
              <a:off x="3547750" y="4592326"/>
              <a:ext cx="4286" cy="278"/>
            </a:xfrm>
            <a:custGeom>
              <a:rect b="b" l="l" r="r" t="t"/>
              <a:pathLst>
                <a:path extrusionOk="0" h="278" w="4286">
                  <a:moveTo>
                    <a:pt x="0" y="279"/>
                  </a:moveTo>
                  <a:cubicBezTo>
                    <a:pt x="0" y="279"/>
                    <a:pt x="0" y="279"/>
                    <a:pt x="0" y="279"/>
                  </a:cubicBezTo>
                  <a:cubicBezTo>
                    <a:pt x="0" y="22"/>
                    <a:pt x="0" y="-193"/>
                    <a:pt x="0" y="279"/>
                  </a:cubicBezTo>
                  <a:close/>
                </a:path>
              </a:pathLst>
            </a:custGeom>
            <a:solidFill>
              <a:srgbClr val="8265A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p204"/>
            <p:cNvSpPr/>
            <p:nvPr/>
          </p:nvSpPr>
          <p:spPr>
            <a:xfrm>
              <a:off x="3547750" y="4592605"/>
              <a:ext cx="4286" cy="278"/>
            </a:xfrm>
            <a:custGeom>
              <a:rect b="b" l="l" r="r" t="t"/>
              <a:pathLst>
                <a:path extrusionOk="0" h="278" w="428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471"/>
                    <a:pt x="0" y="257"/>
                    <a:pt x="0" y="0"/>
                  </a:cubicBezTo>
                  <a:close/>
                </a:path>
              </a:pathLst>
            </a:custGeom>
            <a:solidFill>
              <a:srgbClr val="8265A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p204"/>
            <p:cNvSpPr/>
            <p:nvPr/>
          </p:nvSpPr>
          <p:spPr>
            <a:xfrm>
              <a:off x="3170088" y="4148210"/>
              <a:ext cx="650436" cy="508688"/>
            </a:xfrm>
            <a:custGeom>
              <a:rect b="b" l="l" r="r" t="t"/>
              <a:pathLst>
                <a:path extrusionOk="0" h="508688" w="650436">
                  <a:moveTo>
                    <a:pt x="598404" y="403804"/>
                  </a:moveTo>
                  <a:cubicBezTo>
                    <a:pt x="581430" y="403675"/>
                    <a:pt x="566343" y="411648"/>
                    <a:pt x="556656" y="424078"/>
                  </a:cubicBezTo>
                  <a:lnTo>
                    <a:pt x="452328" y="422663"/>
                  </a:lnTo>
                  <a:cubicBezTo>
                    <a:pt x="432183" y="208908"/>
                    <a:pt x="309425" y="103895"/>
                    <a:pt x="213713" y="51517"/>
                  </a:cubicBezTo>
                  <a:cubicBezTo>
                    <a:pt x="110714" y="-4847"/>
                    <a:pt x="4243" y="167"/>
                    <a:pt x="0" y="82"/>
                  </a:cubicBezTo>
                  <a:lnTo>
                    <a:pt x="0" y="75134"/>
                  </a:lnTo>
                  <a:cubicBezTo>
                    <a:pt x="857" y="75134"/>
                    <a:pt x="95026" y="74191"/>
                    <a:pt x="173293" y="119325"/>
                  </a:cubicBezTo>
                  <a:cubicBezTo>
                    <a:pt x="272006" y="176290"/>
                    <a:pt x="346286" y="254642"/>
                    <a:pt x="369861" y="405990"/>
                  </a:cubicBezTo>
                  <a:cubicBezTo>
                    <a:pt x="374661" y="442123"/>
                    <a:pt x="370889" y="486700"/>
                    <a:pt x="370889" y="486700"/>
                  </a:cubicBezTo>
                  <a:lnTo>
                    <a:pt x="556656" y="488414"/>
                  </a:lnTo>
                  <a:cubicBezTo>
                    <a:pt x="566257" y="500716"/>
                    <a:pt x="581173" y="508688"/>
                    <a:pt x="598018" y="508688"/>
                  </a:cubicBezTo>
                  <a:cubicBezTo>
                    <a:pt x="627679" y="508688"/>
                    <a:pt x="651553" y="484085"/>
                    <a:pt x="650396" y="454167"/>
                  </a:cubicBezTo>
                  <a:cubicBezTo>
                    <a:pt x="649324" y="426564"/>
                    <a:pt x="626050" y="404061"/>
                    <a:pt x="598404" y="40384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204"/>
            <p:cNvSpPr/>
            <p:nvPr/>
          </p:nvSpPr>
          <p:spPr>
            <a:xfrm>
              <a:off x="2869793" y="4414683"/>
              <a:ext cx="595446" cy="324640"/>
            </a:xfrm>
            <a:custGeom>
              <a:rect b="b" l="l" r="r" t="t"/>
              <a:pathLst>
                <a:path extrusionOk="0" h="324640" w="595446">
                  <a:moveTo>
                    <a:pt x="414138" y="129659"/>
                  </a:moveTo>
                  <a:cubicBezTo>
                    <a:pt x="414138" y="165664"/>
                    <a:pt x="442984" y="194810"/>
                    <a:pt x="478560" y="194810"/>
                  </a:cubicBezTo>
                  <a:cubicBezTo>
                    <a:pt x="514136" y="194810"/>
                    <a:pt x="542982" y="165621"/>
                    <a:pt x="542982" y="129659"/>
                  </a:cubicBezTo>
                  <a:cubicBezTo>
                    <a:pt x="542982" y="93697"/>
                    <a:pt x="514136" y="64508"/>
                    <a:pt x="478560" y="64508"/>
                  </a:cubicBezTo>
                  <a:cubicBezTo>
                    <a:pt x="442984" y="64508"/>
                    <a:pt x="414138" y="93697"/>
                    <a:pt x="414138" y="129659"/>
                  </a:cubicBezTo>
                  <a:close/>
                  <a:moveTo>
                    <a:pt x="595446" y="317783"/>
                  </a:moveTo>
                  <a:cubicBezTo>
                    <a:pt x="595446" y="240544"/>
                    <a:pt x="553912" y="201625"/>
                    <a:pt x="477231" y="194767"/>
                  </a:cubicBezTo>
                  <a:lnTo>
                    <a:pt x="471873" y="194767"/>
                  </a:lnTo>
                  <a:cubicBezTo>
                    <a:pt x="374961" y="204540"/>
                    <a:pt x="324298" y="324641"/>
                    <a:pt x="379205" y="324641"/>
                  </a:cubicBezTo>
                  <a:cubicBezTo>
                    <a:pt x="431111" y="324641"/>
                    <a:pt x="426439" y="145733"/>
                    <a:pt x="318168" y="132745"/>
                  </a:cubicBezTo>
                  <a:lnTo>
                    <a:pt x="295794" y="130302"/>
                  </a:lnTo>
                  <a:moveTo>
                    <a:pt x="360217" y="65151"/>
                  </a:moveTo>
                  <a:cubicBezTo>
                    <a:pt x="360217" y="101156"/>
                    <a:pt x="331370" y="130302"/>
                    <a:pt x="295794" y="130302"/>
                  </a:cubicBezTo>
                  <a:cubicBezTo>
                    <a:pt x="260218" y="130302"/>
                    <a:pt x="231372" y="101156"/>
                    <a:pt x="231372" y="65151"/>
                  </a:cubicBezTo>
                  <a:cubicBezTo>
                    <a:pt x="231372" y="29147"/>
                    <a:pt x="260218" y="0"/>
                    <a:pt x="295794" y="0"/>
                  </a:cubicBezTo>
                  <a:cubicBezTo>
                    <a:pt x="331370" y="0"/>
                    <a:pt x="360217" y="29189"/>
                    <a:pt x="360217" y="65151"/>
                  </a:cubicBezTo>
                  <a:close/>
                  <a:moveTo>
                    <a:pt x="181308" y="129659"/>
                  </a:moveTo>
                  <a:cubicBezTo>
                    <a:pt x="181308" y="165664"/>
                    <a:pt x="152462" y="194810"/>
                    <a:pt x="116886" y="194810"/>
                  </a:cubicBezTo>
                  <a:cubicBezTo>
                    <a:pt x="81310" y="194810"/>
                    <a:pt x="52464" y="165621"/>
                    <a:pt x="52464" y="129659"/>
                  </a:cubicBezTo>
                  <a:cubicBezTo>
                    <a:pt x="52464" y="93697"/>
                    <a:pt x="81310" y="64508"/>
                    <a:pt x="116886" y="64508"/>
                  </a:cubicBezTo>
                  <a:cubicBezTo>
                    <a:pt x="152462" y="64508"/>
                    <a:pt x="181308" y="93697"/>
                    <a:pt x="181308" y="129659"/>
                  </a:cubicBezTo>
                  <a:close/>
                  <a:moveTo>
                    <a:pt x="0" y="317783"/>
                  </a:moveTo>
                  <a:cubicBezTo>
                    <a:pt x="0" y="240544"/>
                    <a:pt x="41534" y="201625"/>
                    <a:pt x="118215" y="194767"/>
                  </a:cubicBezTo>
                  <a:lnTo>
                    <a:pt x="123573" y="194767"/>
                  </a:lnTo>
                  <a:cubicBezTo>
                    <a:pt x="220485" y="204540"/>
                    <a:pt x="271148" y="324641"/>
                    <a:pt x="216241" y="324641"/>
                  </a:cubicBezTo>
                  <a:cubicBezTo>
                    <a:pt x="164335" y="324641"/>
                    <a:pt x="169007" y="145733"/>
                    <a:pt x="277278" y="132745"/>
                  </a:cubicBezTo>
                  <a:lnTo>
                    <a:pt x="299652" y="130302"/>
                  </a:lnTo>
                </a:path>
              </a:pathLst>
            </a:custGeom>
            <a:noFill/>
            <a:ln cap="flat" cmpd="sng" w="17050">
              <a:solidFill>
                <a:srgbClr val="E3E7F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5" name="Google Shape;245;p204"/>
          <p:cNvSpPr txBox="1"/>
          <p:nvPr>
            <p:ph idx="11" type="ftr"/>
          </p:nvPr>
        </p:nvSpPr>
        <p:spPr>
          <a:xfrm>
            <a:off x="4259819" y="6672181"/>
            <a:ext cx="4113748" cy="1079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estions rebonds">
  <p:cSld name="Questions rebonds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78"/>
          <p:cNvSpPr/>
          <p:nvPr/>
        </p:nvSpPr>
        <p:spPr>
          <a:xfrm>
            <a:off x="-795" y="0"/>
            <a:ext cx="6096795" cy="6863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178"/>
          <p:cNvSpPr txBox="1"/>
          <p:nvPr>
            <p:ph idx="12" type="sldNum"/>
          </p:nvPr>
        </p:nvSpPr>
        <p:spPr>
          <a:xfrm>
            <a:off x="11417347" y="6323398"/>
            <a:ext cx="483068" cy="1952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1</a:t>
            </a:r>
            <a:endParaRPr/>
          </a:p>
        </p:txBody>
      </p:sp>
      <p:sp>
        <p:nvSpPr>
          <p:cNvPr id="30" name="Google Shape;30;p178"/>
          <p:cNvSpPr txBox="1"/>
          <p:nvPr>
            <p:ph idx="1" type="body"/>
          </p:nvPr>
        </p:nvSpPr>
        <p:spPr>
          <a:xfrm>
            <a:off x="7239944" y="801504"/>
            <a:ext cx="4534491" cy="554385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44128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19"/>
              <a:buChar char="▬"/>
              <a:defRPr sz="2799">
                <a:solidFill>
                  <a:schemeClr val="dk1"/>
                </a:solidFill>
              </a:defRPr>
            </a:lvl1pPr>
            <a:lvl2pPr indent="-313055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330"/>
              <a:buChar char="►"/>
              <a:defRPr>
                <a:solidFill>
                  <a:schemeClr val="dk1"/>
                </a:solidFill>
              </a:defRPr>
            </a:lvl2pPr>
            <a:lvl3pPr indent="-325119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520"/>
              <a:buChar char="▪"/>
              <a:defRPr>
                <a:solidFill>
                  <a:schemeClr val="dk1"/>
                </a:solidFill>
              </a:defRPr>
            </a:lvl3pPr>
            <a:lvl4pPr indent="-313055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330"/>
              <a:buChar char="▪"/>
              <a:defRPr>
                <a:solidFill>
                  <a:schemeClr val="dk1"/>
                </a:solidFill>
              </a:defRPr>
            </a:lvl4pPr>
            <a:lvl5pPr indent="-300989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40"/>
              <a:buChar char="▪"/>
              <a:defRPr>
                <a:solidFill>
                  <a:schemeClr val="dk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1" name="Google Shape;31;p178"/>
          <p:cNvSpPr txBox="1"/>
          <p:nvPr>
            <p:ph type="title"/>
          </p:nvPr>
        </p:nvSpPr>
        <p:spPr>
          <a:xfrm>
            <a:off x="587453" y="2323564"/>
            <a:ext cx="3129371" cy="2836143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108000" wrap="square" tIns="1080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99"/>
              <a:buFont typeface="Arial"/>
              <a:buNone/>
              <a:defRPr b="1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32" name="Google Shape;32;p178"/>
          <p:cNvPicPr preferRelativeResize="0"/>
          <p:nvPr/>
        </p:nvPicPr>
        <p:blipFill rotWithShape="1">
          <a:blip r:embed="rId2">
            <a:alphaModFix/>
          </a:blip>
          <a:srcRect b="-4051" l="0" r="0" t="13428"/>
          <a:stretch/>
        </p:blipFill>
        <p:spPr>
          <a:xfrm>
            <a:off x="587452" y="0"/>
            <a:ext cx="2122256" cy="2406093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Google Shape;33;p17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16823" y="386212"/>
            <a:ext cx="3423096" cy="5959144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178"/>
          <p:cNvSpPr txBox="1"/>
          <p:nvPr>
            <p:ph idx="11" type="ftr"/>
          </p:nvPr>
        </p:nvSpPr>
        <p:spPr>
          <a:xfrm>
            <a:off x="4268697" y="6710162"/>
            <a:ext cx="3963416" cy="923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35" name="Google Shape;35;p178"/>
          <p:cNvPicPr preferRelativeResize="0"/>
          <p:nvPr/>
        </p:nvPicPr>
        <p:blipFill rotWithShape="1">
          <a:blip r:embed="rId4">
            <a:alphaModFix/>
          </a:blip>
          <a:srcRect b="49890" l="21258" r="48344" t="7429"/>
          <a:stretch/>
        </p:blipFill>
        <p:spPr>
          <a:xfrm>
            <a:off x="10831593" y="4667286"/>
            <a:ext cx="1375515" cy="158919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178"/>
          <p:cNvSpPr/>
          <p:nvPr/>
        </p:nvSpPr>
        <p:spPr>
          <a:xfrm>
            <a:off x="3611269" y="325386"/>
            <a:ext cx="3528651" cy="5959143"/>
          </a:xfrm>
          <a:prstGeom prst="rect">
            <a:avLst/>
          </a:prstGeom>
          <a:solidFill>
            <a:schemeClr val="accent1">
              <a:alpha val="11764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xo ss groupe">
  <p:cSld name="Exo ss groupe"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Google Shape;247;p20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" y="388069"/>
            <a:ext cx="4259817" cy="6470578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205"/>
          <p:cNvSpPr/>
          <p:nvPr/>
        </p:nvSpPr>
        <p:spPr>
          <a:xfrm>
            <a:off x="0" y="397034"/>
            <a:ext cx="4268696" cy="6460966"/>
          </a:xfrm>
          <a:prstGeom prst="rect">
            <a:avLst/>
          </a:prstGeom>
          <a:solidFill>
            <a:schemeClr val="accent1">
              <a:alpha val="11764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205"/>
          <p:cNvSpPr txBox="1"/>
          <p:nvPr/>
        </p:nvSpPr>
        <p:spPr>
          <a:xfrm>
            <a:off x="1" y="4617922"/>
            <a:ext cx="3541947" cy="169880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1074523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Activité</a:t>
            </a:r>
            <a:endParaRPr/>
          </a:p>
        </p:txBody>
      </p:sp>
      <p:sp>
        <p:nvSpPr>
          <p:cNvPr id="250" name="Google Shape;250;p205"/>
          <p:cNvSpPr txBox="1"/>
          <p:nvPr>
            <p:ph type="title"/>
          </p:nvPr>
        </p:nvSpPr>
        <p:spPr>
          <a:xfrm>
            <a:off x="584415" y="827524"/>
            <a:ext cx="3366439" cy="771979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99"/>
              <a:buFont typeface="Arial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1" name="Google Shape;251;p205"/>
          <p:cNvSpPr txBox="1"/>
          <p:nvPr>
            <p:ph idx="12" type="sldNum"/>
          </p:nvPr>
        </p:nvSpPr>
        <p:spPr>
          <a:xfrm>
            <a:off x="11417347" y="6323398"/>
            <a:ext cx="483068" cy="1952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2</a:t>
            </a:r>
            <a:endParaRPr/>
          </a:p>
        </p:txBody>
      </p:sp>
      <p:sp>
        <p:nvSpPr>
          <p:cNvPr id="252" name="Google Shape;252;p205"/>
          <p:cNvSpPr txBox="1"/>
          <p:nvPr>
            <p:ph idx="1" type="body"/>
          </p:nvPr>
        </p:nvSpPr>
        <p:spPr>
          <a:xfrm>
            <a:off x="4268697" y="801503"/>
            <a:ext cx="7640596" cy="55162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02895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70"/>
              <a:buChar char="▬"/>
              <a:defRPr/>
            </a:lvl1pPr>
            <a:lvl2pPr indent="-30861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60"/>
              <a:buChar char="►"/>
              <a:defRPr/>
            </a:lvl2pPr>
            <a:lvl3pPr indent="-337185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710"/>
              <a:buChar char="▪"/>
              <a:defRPr/>
            </a:lvl3pPr>
            <a:lvl4pPr indent="-337185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710"/>
              <a:buChar char="▪"/>
              <a:defRPr/>
            </a:lvl4pPr>
            <a:lvl5pPr indent="-337185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71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3" name="Google Shape;253;p205"/>
          <p:cNvSpPr txBox="1"/>
          <p:nvPr>
            <p:ph idx="2" type="body"/>
          </p:nvPr>
        </p:nvSpPr>
        <p:spPr>
          <a:xfrm>
            <a:off x="1062249" y="5058692"/>
            <a:ext cx="1555953" cy="4910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560"/>
              <a:buNone/>
              <a:defRPr b="1"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861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60"/>
              <a:buChar char="►"/>
              <a:defRPr/>
            </a:lvl2pPr>
            <a:lvl3pPr indent="-337185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710"/>
              <a:buChar char="▪"/>
              <a:defRPr/>
            </a:lvl3pPr>
            <a:lvl4pPr indent="-337185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710"/>
              <a:buChar char="▪"/>
              <a:defRPr/>
            </a:lvl4pPr>
            <a:lvl5pPr indent="-337185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71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4" name="Google Shape;254;p205"/>
          <p:cNvSpPr txBox="1"/>
          <p:nvPr>
            <p:ph idx="3" type="body"/>
          </p:nvPr>
        </p:nvSpPr>
        <p:spPr>
          <a:xfrm>
            <a:off x="1062247" y="5761508"/>
            <a:ext cx="2363404" cy="4910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040"/>
              <a:buNone/>
              <a:defRPr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861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60"/>
              <a:buChar char="►"/>
              <a:defRPr/>
            </a:lvl2pPr>
            <a:lvl3pPr indent="-337185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710"/>
              <a:buChar char="▪"/>
              <a:defRPr/>
            </a:lvl3pPr>
            <a:lvl4pPr indent="-337185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710"/>
              <a:buChar char="▪"/>
              <a:defRPr/>
            </a:lvl4pPr>
            <a:lvl5pPr indent="-337185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71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grpSp>
        <p:nvGrpSpPr>
          <p:cNvPr id="255" name="Google Shape;255;p205"/>
          <p:cNvGrpSpPr/>
          <p:nvPr/>
        </p:nvGrpSpPr>
        <p:grpSpPr>
          <a:xfrm>
            <a:off x="2751960" y="4126342"/>
            <a:ext cx="1066941" cy="863519"/>
            <a:chOff x="2751602" y="4127295"/>
            <a:chExt cx="1066802" cy="863719"/>
          </a:xfrm>
        </p:grpSpPr>
        <p:sp>
          <p:nvSpPr>
            <p:cNvPr id="256" name="Google Shape;256;p205"/>
            <p:cNvSpPr/>
            <p:nvPr/>
          </p:nvSpPr>
          <p:spPr>
            <a:xfrm>
              <a:off x="2751602" y="4163425"/>
              <a:ext cx="827589" cy="827589"/>
            </a:xfrm>
            <a:custGeom>
              <a:rect b="b" l="l" r="r" t="t"/>
              <a:pathLst>
                <a:path extrusionOk="0" h="827589" w="827589">
                  <a:moveTo>
                    <a:pt x="827590" y="413795"/>
                  </a:moveTo>
                  <a:cubicBezTo>
                    <a:pt x="827590" y="642327"/>
                    <a:pt x="642327" y="827589"/>
                    <a:pt x="413795" y="827589"/>
                  </a:cubicBezTo>
                  <a:cubicBezTo>
                    <a:pt x="185262" y="827589"/>
                    <a:pt x="0" y="642327"/>
                    <a:pt x="0" y="413795"/>
                  </a:cubicBezTo>
                  <a:cubicBezTo>
                    <a:pt x="0" y="185262"/>
                    <a:pt x="185262" y="0"/>
                    <a:pt x="413795" y="0"/>
                  </a:cubicBezTo>
                  <a:cubicBezTo>
                    <a:pt x="642327" y="0"/>
                    <a:pt x="827590" y="185262"/>
                    <a:pt x="827590" y="41379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FFFF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205"/>
            <p:cNvSpPr/>
            <p:nvPr/>
          </p:nvSpPr>
          <p:spPr>
            <a:xfrm>
              <a:off x="2790349" y="4202172"/>
              <a:ext cx="750094" cy="750093"/>
            </a:xfrm>
            <a:custGeom>
              <a:rect b="b" l="l" r="r" t="t"/>
              <a:pathLst>
                <a:path extrusionOk="0" h="750093" w="750094">
                  <a:moveTo>
                    <a:pt x="750094" y="375047"/>
                  </a:moveTo>
                  <a:cubicBezTo>
                    <a:pt x="750094" y="582180"/>
                    <a:pt x="582180" y="750094"/>
                    <a:pt x="375047" y="750094"/>
                  </a:cubicBezTo>
                  <a:cubicBezTo>
                    <a:pt x="167914" y="750094"/>
                    <a:pt x="0" y="582180"/>
                    <a:pt x="0" y="375047"/>
                  </a:cubicBezTo>
                  <a:cubicBezTo>
                    <a:pt x="0" y="167914"/>
                    <a:pt x="167914" y="0"/>
                    <a:pt x="375047" y="0"/>
                  </a:cubicBezTo>
                  <a:cubicBezTo>
                    <a:pt x="582180" y="0"/>
                    <a:pt x="750094" y="167914"/>
                    <a:pt x="750094" y="37504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205"/>
            <p:cNvSpPr/>
            <p:nvPr/>
          </p:nvSpPr>
          <p:spPr>
            <a:xfrm>
              <a:off x="3545630" y="4571411"/>
              <a:ext cx="4286" cy="278"/>
            </a:xfrm>
            <a:custGeom>
              <a:rect b="b" l="l" r="r" t="t"/>
              <a:pathLst>
                <a:path extrusionOk="0" h="278" w="4286">
                  <a:moveTo>
                    <a:pt x="0" y="279"/>
                  </a:moveTo>
                  <a:cubicBezTo>
                    <a:pt x="0" y="279"/>
                    <a:pt x="0" y="279"/>
                    <a:pt x="0" y="279"/>
                  </a:cubicBezTo>
                  <a:cubicBezTo>
                    <a:pt x="0" y="22"/>
                    <a:pt x="0" y="-193"/>
                    <a:pt x="0" y="279"/>
                  </a:cubicBezTo>
                  <a:close/>
                </a:path>
              </a:pathLst>
            </a:custGeom>
            <a:solidFill>
              <a:srgbClr val="8265A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205"/>
            <p:cNvSpPr/>
            <p:nvPr/>
          </p:nvSpPr>
          <p:spPr>
            <a:xfrm>
              <a:off x="3545630" y="4571690"/>
              <a:ext cx="4286" cy="278"/>
            </a:xfrm>
            <a:custGeom>
              <a:rect b="b" l="l" r="r" t="t"/>
              <a:pathLst>
                <a:path extrusionOk="0" h="278" w="428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471"/>
                    <a:pt x="0" y="257"/>
                    <a:pt x="0" y="0"/>
                  </a:cubicBezTo>
                  <a:close/>
                </a:path>
              </a:pathLst>
            </a:custGeom>
            <a:solidFill>
              <a:srgbClr val="8265A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205"/>
            <p:cNvSpPr/>
            <p:nvPr/>
          </p:nvSpPr>
          <p:spPr>
            <a:xfrm>
              <a:off x="2982416" y="4463805"/>
              <a:ext cx="365938" cy="226871"/>
            </a:xfrm>
            <a:custGeom>
              <a:rect b="b" l="l" r="r" t="t"/>
              <a:pathLst>
                <a:path extrusionOk="0" h="226871" w="365938">
                  <a:moveTo>
                    <a:pt x="0" y="220742"/>
                  </a:moveTo>
                  <a:cubicBezTo>
                    <a:pt x="0" y="151905"/>
                    <a:pt x="37676" y="117229"/>
                    <a:pt x="107242" y="111142"/>
                  </a:cubicBezTo>
                  <a:cubicBezTo>
                    <a:pt x="173293" y="105356"/>
                    <a:pt x="187223" y="643"/>
                    <a:pt x="107242" y="343"/>
                  </a:cubicBezTo>
                  <a:cubicBezTo>
                    <a:pt x="30175" y="43"/>
                    <a:pt x="30432" y="106042"/>
                    <a:pt x="118558" y="114786"/>
                  </a:cubicBezTo>
                  <a:cubicBezTo>
                    <a:pt x="206469" y="123487"/>
                    <a:pt x="229400" y="226871"/>
                    <a:pt x="179594" y="226871"/>
                  </a:cubicBezTo>
                  <a:cubicBezTo>
                    <a:pt x="129788" y="226871"/>
                    <a:pt x="137289" y="116243"/>
                    <a:pt x="252889" y="116243"/>
                  </a:cubicBezTo>
                  <a:cubicBezTo>
                    <a:pt x="340628" y="116243"/>
                    <a:pt x="328327" y="0"/>
                    <a:pt x="252889" y="0"/>
                  </a:cubicBezTo>
                  <a:cubicBezTo>
                    <a:pt x="190781" y="0"/>
                    <a:pt x="164635" y="105527"/>
                    <a:pt x="269305" y="119286"/>
                  </a:cubicBezTo>
                  <a:cubicBezTo>
                    <a:pt x="373976" y="133045"/>
                    <a:pt x="365789" y="220742"/>
                    <a:pt x="365789" y="220742"/>
                  </a:cubicBezTo>
                </a:path>
              </a:pathLst>
            </a:custGeom>
            <a:noFill/>
            <a:ln cap="flat" cmpd="sng" w="17050">
              <a:solidFill>
                <a:srgbClr val="E3E7F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205"/>
            <p:cNvSpPr/>
            <p:nvPr/>
          </p:nvSpPr>
          <p:spPr>
            <a:xfrm>
              <a:off x="3167968" y="4127295"/>
              <a:ext cx="650436" cy="508688"/>
            </a:xfrm>
            <a:custGeom>
              <a:rect b="b" l="l" r="r" t="t"/>
              <a:pathLst>
                <a:path extrusionOk="0" h="508688" w="650436">
                  <a:moveTo>
                    <a:pt x="598404" y="403804"/>
                  </a:moveTo>
                  <a:cubicBezTo>
                    <a:pt x="581430" y="403675"/>
                    <a:pt x="566343" y="411648"/>
                    <a:pt x="556656" y="424078"/>
                  </a:cubicBezTo>
                  <a:lnTo>
                    <a:pt x="452328" y="422663"/>
                  </a:lnTo>
                  <a:cubicBezTo>
                    <a:pt x="432183" y="208908"/>
                    <a:pt x="309425" y="103895"/>
                    <a:pt x="213713" y="51517"/>
                  </a:cubicBezTo>
                  <a:cubicBezTo>
                    <a:pt x="110714" y="-4847"/>
                    <a:pt x="4243" y="167"/>
                    <a:pt x="0" y="82"/>
                  </a:cubicBezTo>
                  <a:lnTo>
                    <a:pt x="0" y="75134"/>
                  </a:lnTo>
                  <a:cubicBezTo>
                    <a:pt x="857" y="75134"/>
                    <a:pt x="95026" y="74191"/>
                    <a:pt x="173293" y="119325"/>
                  </a:cubicBezTo>
                  <a:cubicBezTo>
                    <a:pt x="272006" y="176290"/>
                    <a:pt x="346286" y="254642"/>
                    <a:pt x="369861" y="405990"/>
                  </a:cubicBezTo>
                  <a:cubicBezTo>
                    <a:pt x="374661" y="442123"/>
                    <a:pt x="370889" y="486700"/>
                    <a:pt x="370889" y="486700"/>
                  </a:cubicBezTo>
                  <a:lnTo>
                    <a:pt x="556656" y="488414"/>
                  </a:lnTo>
                  <a:cubicBezTo>
                    <a:pt x="566257" y="500716"/>
                    <a:pt x="581173" y="508688"/>
                    <a:pt x="598018" y="508688"/>
                  </a:cubicBezTo>
                  <a:cubicBezTo>
                    <a:pt x="627679" y="508688"/>
                    <a:pt x="651553" y="484085"/>
                    <a:pt x="650396" y="454167"/>
                  </a:cubicBezTo>
                  <a:cubicBezTo>
                    <a:pt x="649324" y="426564"/>
                    <a:pt x="626050" y="404061"/>
                    <a:pt x="598404" y="40384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2" name="Google Shape;262;p205"/>
          <p:cNvSpPr txBox="1"/>
          <p:nvPr>
            <p:ph idx="11" type="ftr"/>
          </p:nvPr>
        </p:nvSpPr>
        <p:spPr>
          <a:xfrm>
            <a:off x="4259819" y="6672181"/>
            <a:ext cx="4113748" cy="1079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xo groupe pleine page">
  <p:cSld name="Exo groupe pleine page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06"/>
          <p:cNvSpPr/>
          <p:nvPr/>
        </p:nvSpPr>
        <p:spPr>
          <a:xfrm>
            <a:off x="0" y="4817630"/>
            <a:ext cx="1428936" cy="698959"/>
          </a:xfrm>
          <a:custGeom>
            <a:rect b="b" l="l" r="r" t="t"/>
            <a:pathLst>
              <a:path extrusionOk="0" h="699121" w="1659890">
                <a:moveTo>
                  <a:pt x="2540" y="116522"/>
                </a:moveTo>
                <a:lnTo>
                  <a:pt x="9525" y="0"/>
                </a:lnTo>
                <a:lnTo>
                  <a:pt x="1543368" y="0"/>
                </a:lnTo>
                <a:cubicBezTo>
                  <a:pt x="1607721" y="0"/>
                  <a:pt x="1659890" y="52169"/>
                  <a:pt x="1659890" y="116522"/>
                </a:cubicBezTo>
                <a:lnTo>
                  <a:pt x="1659890" y="582599"/>
                </a:lnTo>
                <a:cubicBezTo>
                  <a:pt x="1659890" y="646952"/>
                  <a:pt x="1607721" y="699121"/>
                  <a:pt x="1543368" y="699121"/>
                </a:cubicBezTo>
                <a:lnTo>
                  <a:pt x="0" y="699121"/>
                </a:lnTo>
                <a:cubicBezTo>
                  <a:pt x="847" y="660280"/>
                  <a:pt x="1693" y="621440"/>
                  <a:pt x="2540" y="582599"/>
                </a:cubicBezTo>
                <a:lnTo>
                  <a:pt x="2540" y="11652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1588" lvl="0" marL="1588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206"/>
          <p:cNvSpPr txBox="1"/>
          <p:nvPr>
            <p:ph type="title"/>
          </p:nvPr>
        </p:nvSpPr>
        <p:spPr>
          <a:xfrm>
            <a:off x="604417" y="801503"/>
            <a:ext cx="11304875" cy="6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6" name="Google Shape;266;p206"/>
          <p:cNvSpPr txBox="1"/>
          <p:nvPr>
            <p:ph idx="12" type="sldNum"/>
          </p:nvPr>
        </p:nvSpPr>
        <p:spPr>
          <a:xfrm>
            <a:off x="11417347" y="6323398"/>
            <a:ext cx="483068" cy="1952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2</a:t>
            </a:r>
            <a:endParaRPr/>
          </a:p>
        </p:txBody>
      </p:sp>
      <p:sp>
        <p:nvSpPr>
          <p:cNvPr id="267" name="Google Shape;267;p206"/>
          <p:cNvSpPr txBox="1"/>
          <p:nvPr>
            <p:ph idx="1" type="body"/>
          </p:nvPr>
        </p:nvSpPr>
        <p:spPr>
          <a:xfrm>
            <a:off x="587452" y="1590056"/>
            <a:ext cx="11321840" cy="47276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02895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70"/>
              <a:buChar char="▬"/>
              <a:defRPr/>
            </a:lvl1pPr>
            <a:lvl2pPr indent="-30861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60"/>
              <a:buChar char="►"/>
              <a:defRPr/>
            </a:lvl2pPr>
            <a:lvl3pPr indent="-337185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710"/>
              <a:buChar char="▪"/>
              <a:defRPr/>
            </a:lvl3pPr>
            <a:lvl4pPr indent="-337185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710"/>
              <a:buChar char="▪"/>
              <a:defRPr/>
            </a:lvl4pPr>
            <a:lvl5pPr indent="-337185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71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grpSp>
        <p:nvGrpSpPr>
          <p:cNvPr id="268" name="Google Shape;268;p206"/>
          <p:cNvGrpSpPr/>
          <p:nvPr/>
        </p:nvGrpSpPr>
        <p:grpSpPr>
          <a:xfrm>
            <a:off x="604416" y="4871570"/>
            <a:ext cx="591288" cy="591074"/>
            <a:chOff x="714375" y="4872697"/>
            <a:chExt cx="591211" cy="591211"/>
          </a:xfrm>
        </p:grpSpPr>
        <p:sp>
          <p:nvSpPr>
            <p:cNvPr id="269" name="Google Shape;269;p206"/>
            <p:cNvSpPr/>
            <p:nvPr/>
          </p:nvSpPr>
          <p:spPr>
            <a:xfrm>
              <a:off x="714375" y="4872697"/>
              <a:ext cx="591211" cy="591211"/>
            </a:xfrm>
            <a:custGeom>
              <a:rect b="b" l="l" r="r" t="t"/>
              <a:pathLst>
                <a:path extrusionOk="0" h="827589" w="827589">
                  <a:moveTo>
                    <a:pt x="827590" y="413795"/>
                  </a:moveTo>
                  <a:cubicBezTo>
                    <a:pt x="827590" y="642327"/>
                    <a:pt x="642327" y="827589"/>
                    <a:pt x="413795" y="827589"/>
                  </a:cubicBezTo>
                  <a:cubicBezTo>
                    <a:pt x="185262" y="827589"/>
                    <a:pt x="0" y="642327"/>
                    <a:pt x="0" y="413795"/>
                  </a:cubicBezTo>
                  <a:cubicBezTo>
                    <a:pt x="0" y="185262"/>
                    <a:pt x="185262" y="0"/>
                    <a:pt x="413795" y="0"/>
                  </a:cubicBezTo>
                  <a:cubicBezTo>
                    <a:pt x="642327" y="0"/>
                    <a:pt x="827590" y="185262"/>
                    <a:pt x="827590" y="41379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FFFF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206"/>
            <p:cNvSpPr/>
            <p:nvPr/>
          </p:nvSpPr>
          <p:spPr>
            <a:xfrm>
              <a:off x="742055" y="4900377"/>
              <a:ext cx="535850" cy="535849"/>
            </a:xfrm>
            <a:custGeom>
              <a:rect b="b" l="l" r="r" t="t"/>
              <a:pathLst>
                <a:path extrusionOk="0" h="750093" w="750094">
                  <a:moveTo>
                    <a:pt x="750094" y="375047"/>
                  </a:moveTo>
                  <a:cubicBezTo>
                    <a:pt x="750094" y="582180"/>
                    <a:pt x="582180" y="750094"/>
                    <a:pt x="375047" y="750094"/>
                  </a:cubicBezTo>
                  <a:cubicBezTo>
                    <a:pt x="167914" y="750094"/>
                    <a:pt x="0" y="582180"/>
                    <a:pt x="0" y="375047"/>
                  </a:cubicBezTo>
                  <a:cubicBezTo>
                    <a:pt x="0" y="167914"/>
                    <a:pt x="167914" y="0"/>
                    <a:pt x="375047" y="0"/>
                  </a:cubicBezTo>
                  <a:cubicBezTo>
                    <a:pt x="582180" y="0"/>
                    <a:pt x="750094" y="167914"/>
                    <a:pt x="750094" y="37504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206"/>
            <p:cNvSpPr/>
            <p:nvPr/>
          </p:nvSpPr>
          <p:spPr>
            <a:xfrm>
              <a:off x="1281610" y="5164153"/>
              <a:ext cx="3062" cy="199"/>
            </a:xfrm>
            <a:custGeom>
              <a:rect b="b" l="l" r="r" t="t"/>
              <a:pathLst>
                <a:path extrusionOk="0" h="278" w="4286">
                  <a:moveTo>
                    <a:pt x="0" y="279"/>
                  </a:moveTo>
                  <a:cubicBezTo>
                    <a:pt x="0" y="279"/>
                    <a:pt x="0" y="279"/>
                    <a:pt x="0" y="279"/>
                  </a:cubicBezTo>
                  <a:cubicBezTo>
                    <a:pt x="0" y="22"/>
                    <a:pt x="0" y="-193"/>
                    <a:pt x="0" y="279"/>
                  </a:cubicBezTo>
                  <a:close/>
                </a:path>
              </a:pathLst>
            </a:custGeom>
            <a:solidFill>
              <a:srgbClr val="8265A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206"/>
            <p:cNvSpPr/>
            <p:nvPr/>
          </p:nvSpPr>
          <p:spPr>
            <a:xfrm>
              <a:off x="1281610" y="5164353"/>
              <a:ext cx="3062" cy="199"/>
            </a:xfrm>
            <a:custGeom>
              <a:rect b="b" l="l" r="r" t="t"/>
              <a:pathLst>
                <a:path extrusionOk="0" h="278" w="428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471"/>
                    <a:pt x="0" y="257"/>
                    <a:pt x="0" y="0"/>
                  </a:cubicBezTo>
                  <a:close/>
                </a:path>
              </a:pathLst>
            </a:custGeom>
            <a:solidFill>
              <a:srgbClr val="8265A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206"/>
            <p:cNvSpPr/>
            <p:nvPr/>
          </p:nvSpPr>
          <p:spPr>
            <a:xfrm>
              <a:off x="797293" y="5037249"/>
              <a:ext cx="425373" cy="231915"/>
            </a:xfrm>
            <a:custGeom>
              <a:rect b="b" l="l" r="r" t="t"/>
              <a:pathLst>
                <a:path extrusionOk="0" h="324640" w="595446">
                  <a:moveTo>
                    <a:pt x="414138" y="129659"/>
                  </a:moveTo>
                  <a:cubicBezTo>
                    <a:pt x="414138" y="165664"/>
                    <a:pt x="442984" y="194810"/>
                    <a:pt x="478560" y="194810"/>
                  </a:cubicBezTo>
                  <a:cubicBezTo>
                    <a:pt x="514136" y="194810"/>
                    <a:pt x="542982" y="165621"/>
                    <a:pt x="542982" y="129659"/>
                  </a:cubicBezTo>
                  <a:cubicBezTo>
                    <a:pt x="542982" y="93697"/>
                    <a:pt x="514136" y="64508"/>
                    <a:pt x="478560" y="64508"/>
                  </a:cubicBezTo>
                  <a:cubicBezTo>
                    <a:pt x="442984" y="64508"/>
                    <a:pt x="414138" y="93697"/>
                    <a:pt x="414138" y="129659"/>
                  </a:cubicBezTo>
                  <a:close/>
                  <a:moveTo>
                    <a:pt x="595446" y="317783"/>
                  </a:moveTo>
                  <a:cubicBezTo>
                    <a:pt x="595446" y="240544"/>
                    <a:pt x="553912" y="201625"/>
                    <a:pt x="477231" y="194767"/>
                  </a:cubicBezTo>
                  <a:lnTo>
                    <a:pt x="471873" y="194767"/>
                  </a:lnTo>
                  <a:cubicBezTo>
                    <a:pt x="374961" y="204540"/>
                    <a:pt x="324298" y="324641"/>
                    <a:pt x="379205" y="324641"/>
                  </a:cubicBezTo>
                  <a:cubicBezTo>
                    <a:pt x="431111" y="324641"/>
                    <a:pt x="426439" y="145733"/>
                    <a:pt x="318168" y="132745"/>
                  </a:cubicBezTo>
                  <a:lnTo>
                    <a:pt x="295794" y="130302"/>
                  </a:lnTo>
                  <a:moveTo>
                    <a:pt x="360217" y="65151"/>
                  </a:moveTo>
                  <a:cubicBezTo>
                    <a:pt x="360217" y="101156"/>
                    <a:pt x="331370" y="130302"/>
                    <a:pt x="295794" y="130302"/>
                  </a:cubicBezTo>
                  <a:cubicBezTo>
                    <a:pt x="260218" y="130302"/>
                    <a:pt x="231372" y="101156"/>
                    <a:pt x="231372" y="65151"/>
                  </a:cubicBezTo>
                  <a:cubicBezTo>
                    <a:pt x="231372" y="29147"/>
                    <a:pt x="260218" y="0"/>
                    <a:pt x="295794" y="0"/>
                  </a:cubicBezTo>
                  <a:cubicBezTo>
                    <a:pt x="331370" y="0"/>
                    <a:pt x="360217" y="29189"/>
                    <a:pt x="360217" y="65151"/>
                  </a:cubicBezTo>
                  <a:close/>
                  <a:moveTo>
                    <a:pt x="181308" y="129659"/>
                  </a:moveTo>
                  <a:cubicBezTo>
                    <a:pt x="181308" y="165664"/>
                    <a:pt x="152462" y="194810"/>
                    <a:pt x="116886" y="194810"/>
                  </a:cubicBezTo>
                  <a:cubicBezTo>
                    <a:pt x="81310" y="194810"/>
                    <a:pt x="52464" y="165621"/>
                    <a:pt x="52464" y="129659"/>
                  </a:cubicBezTo>
                  <a:cubicBezTo>
                    <a:pt x="52464" y="93697"/>
                    <a:pt x="81310" y="64508"/>
                    <a:pt x="116886" y="64508"/>
                  </a:cubicBezTo>
                  <a:cubicBezTo>
                    <a:pt x="152462" y="64508"/>
                    <a:pt x="181308" y="93697"/>
                    <a:pt x="181308" y="129659"/>
                  </a:cubicBezTo>
                  <a:close/>
                  <a:moveTo>
                    <a:pt x="0" y="317783"/>
                  </a:moveTo>
                  <a:cubicBezTo>
                    <a:pt x="0" y="240544"/>
                    <a:pt x="41534" y="201625"/>
                    <a:pt x="118215" y="194767"/>
                  </a:cubicBezTo>
                  <a:lnTo>
                    <a:pt x="123573" y="194767"/>
                  </a:lnTo>
                  <a:cubicBezTo>
                    <a:pt x="220485" y="204540"/>
                    <a:pt x="271148" y="324641"/>
                    <a:pt x="216241" y="324641"/>
                  </a:cubicBezTo>
                  <a:cubicBezTo>
                    <a:pt x="164335" y="324641"/>
                    <a:pt x="169007" y="145733"/>
                    <a:pt x="277278" y="132745"/>
                  </a:cubicBezTo>
                  <a:lnTo>
                    <a:pt x="299652" y="130302"/>
                  </a:lnTo>
                </a:path>
              </a:pathLst>
            </a:custGeom>
            <a:noFill/>
            <a:ln cap="flat" cmpd="sng" w="17050">
              <a:solidFill>
                <a:srgbClr val="E3E7F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4" name="Google Shape;274;p206"/>
          <p:cNvSpPr txBox="1"/>
          <p:nvPr>
            <p:ph idx="11" type="ftr"/>
          </p:nvPr>
        </p:nvSpPr>
        <p:spPr>
          <a:xfrm>
            <a:off x="4259819" y="6672181"/>
            <a:ext cx="4113748" cy="1079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5" name="Google Shape;275;p206"/>
          <p:cNvSpPr/>
          <p:nvPr/>
        </p:nvSpPr>
        <p:spPr>
          <a:xfrm>
            <a:off x="0" y="5609896"/>
            <a:ext cx="1428936" cy="698959"/>
          </a:xfrm>
          <a:custGeom>
            <a:rect b="b" l="l" r="r" t="t"/>
            <a:pathLst>
              <a:path extrusionOk="0" h="699121" w="1659890">
                <a:moveTo>
                  <a:pt x="2540" y="116522"/>
                </a:moveTo>
                <a:lnTo>
                  <a:pt x="9525" y="0"/>
                </a:lnTo>
                <a:lnTo>
                  <a:pt x="1543368" y="0"/>
                </a:lnTo>
                <a:cubicBezTo>
                  <a:pt x="1607721" y="0"/>
                  <a:pt x="1659890" y="52169"/>
                  <a:pt x="1659890" y="116522"/>
                </a:cubicBezTo>
                <a:lnTo>
                  <a:pt x="1659890" y="582599"/>
                </a:lnTo>
                <a:cubicBezTo>
                  <a:pt x="1659890" y="646952"/>
                  <a:pt x="1607721" y="699121"/>
                  <a:pt x="1543368" y="699121"/>
                </a:cubicBezTo>
                <a:lnTo>
                  <a:pt x="0" y="699121"/>
                </a:lnTo>
                <a:cubicBezTo>
                  <a:pt x="847" y="660280"/>
                  <a:pt x="1693" y="621440"/>
                  <a:pt x="2540" y="582599"/>
                </a:cubicBezTo>
                <a:lnTo>
                  <a:pt x="2540" y="11652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1588" lvl="0" marL="1588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Durée</a:t>
            </a:r>
            <a:endParaRPr b="1"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xo ss-groupe pleine page">
  <p:cSld name="Exo ss-groupe pleine page"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07"/>
          <p:cNvSpPr/>
          <p:nvPr/>
        </p:nvSpPr>
        <p:spPr>
          <a:xfrm>
            <a:off x="0" y="4817630"/>
            <a:ext cx="1428936" cy="698959"/>
          </a:xfrm>
          <a:custGeom>
            <a:rect b="b" l="l" r="r" t="t"/>
            <a:pathLst>
              <a:path extrusionOk="0" h="699121" w="1659890">
                <a:moveTo>
                  <a:pt x="2540" y="116522"/>
                </a:moveTo>
                <a:lnTo>
                  <a:pt x="9525" y="0"/>
                </a:lnTo>
                <a:lnTo>
                  <a:pt x="1543368" y="0"/>
                </a:lnTo>
                <a:cubicBezTo>
                  <a:pt x="1607721" y="0"/>
                  <a:pt x="1659890" y="52169"/>
                  <a:pt x="1659890" y="116522"/>
                </a:cubicBezTo>
                <a:lnTo>
                  <a:pt x="1659890" y="582599"/>
                </a:lnTo>
                <a:cubicBezTo>
                  <a:pt x="1659890" y="646952"/>
                  <a:pt x="1607721" y="699121"/>
                  <a:pt x="1543368" y="699121"/>
                </a:cubicBezTo>
                <a:lnTo>
                  <a:pt x="0" y="699121"/>
                </a:lnTo>
                <a:cubicBezTo>
                  <a:pt x="847" y="660280"/>
                  <a:pt x="1693" y="621440"/>
                  <a:pt x="2540" y="582599"/>
                </a:cubicBezTo>
                <a:lnTo>
                  <a:pt x="2540" y="11652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1588" lvl="0" marL="1588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207"/>
          <p:cNvSpPr txBox="1"/>
          <p:nvPr>
            <p:ph type="title"/>
          </p:nvPr>
        </p:nvSpPr>
        <p:spPr>
          <a:xfrm>
            <a:off x="604417" y="801503"/>
            <a:ext cx="11304875" cy="6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9" name="Google Shape;279;p207"/>
          <p:cNvSpPr txBox="1"/>
          <p:nvPr>
            <p:ph idx="12" type="sldNum"/>
          </p:nvPr>
        </p:nvSpPr>
        <p:spPr>
          <a:xfrm>
            <a:off x="11417347" y="6323398"/>
            <a:ext cx="483068" cy="1952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2</a:t>
            </a:r>
            <a:endParaRPr/>
          </a:p>
        </p:txBody>
      </p:sp>
      <p:sp>
        <p:nvSpPr>
          <p:cNvPr id="280" name="Google Shape;280;p207"/>
          <p:cNvSpPr txBox="1"/>
          <p:nvPr>
            <p:ph idx="1" type="body"/>
          </p:nvPr>
        </p:nvSpPr>
        <p:spPr>
          <a:xfrm>
            <a:off x="587452" y="1590056"/>
            <a:ext cx="11321840" cy="47276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02895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70"/>
              <a:buChar char="▬"/>
              <a:defRPr/>
            </a:lvl1pPr>
            <a:lvl2pPr indent="-30861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60"/>
              <a:buChar char="►"/>
              <a:defRPr/>
            </a:lvl2pPr>
            <a:lvl3pPr indent="-337185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710"/>
              <a:buChar char="▪"/>
              <a:defRPr/>
            </a:lvl3pPr>
            <a:lvl4pPr indent="-337185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710"/>
              <a:buChar char="▪"/>
              <a:defRPr/>
            </a:lvl4pPr>
            <a:lvl5pPr indent="-337185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71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1" name="Google Shape;281;p207"/>
          <p:cNvSpPr txBox="1"/>
          <p:nvPr>
            <p:ph idx="11" type="ftr"/>
          </p:nvPr>
        </p:nvSpPr>
        <p:spPr>
          <a:xfrm>
            <a:off x="4259819" y="6672181"/>
            <a:ext cx="4113748" cy="1079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2" name="Google Shape;282;p207"/>
          <p:cNvSpPr/>
          <p:nvPr/>
        </p:nvSpPr>
        <p:spPr>
          <a:xfrm>
            <a:off x="0" y="5609896"/>
            <a:ext cx="1428936" cy="698959"/>
          </a:xfrm>
          <a:custGeom>
            <a:rect b="b" l="l" r="r" t="t"/>
            <a:pathLst>
              <a:path extrusionOk="0" h="699121" w="1659890">
                <a:moveTo>
                  <a:pt x="2540" y="116522"/>
                </a:moveTo>
                <a:lnTo>
                  <a:pt x="9525" y="0"/>
                </a:lnTo>
                <a:lnTo>
                  <a:pt x="1543368" y="0"/>
                </a:lnTo>
                <a:cubicBezTo>
                  <a:pt x="1607721" y="0"/>
                  <a:pt x="1659890" y="52169"/>
                  <a:pt x="1659890" y="116522"/>
                </a:cubicBezTo>
                <a:lnTo>
                  <a:pt x="1659890" y="582599"/>
                </a:lnTo>
                <a:cubicBezTo>
                  <a:pt x="1659890" y="646952"/>
                  <a:pt x="1607721" y="699121"/>
                  <a:pt x="1543368" y="699121"/>
                </a:cubicBezTo>
                <a:lnTo>
                  <a:pt x="0" y="699121"/>
                </a:lnTo>
                <a:cubicBezTo>
                  <a:pt x="847" y="660280"/>
                  <a:pt x="1693" y="621440"/>
                  <a:pt x="2540" y="582599"/>
                </a:cubicBezTo>
                <a:lnTo>
                  <a:pt x="2540" y="11652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1588" lvl="0" marL="1588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Durée</a:t>
            </a:r>
            <a:endParaRPr b="1"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3" name="Google Shape;283;p207"/>
          <p:cNvGrpSpPr/>
          <p:nvPr/>
        </p:nvGrpSpPr>
        <p:grpSpPr>
          <a:xfrm>
            <a:off x="607594" y="4850117"/>
            <a:ext cx="615719" cy="615496"/>
            <a:chOff x="604337" y="4851239"/>
            <a:chExt cx="615639" cy="615639"/>
          </a:xfrm>
        </p:grpSpPr>
        <p:sp>
          <p:nvSpPr>
            <p:cNvPr id="284" name="Google Shape;284;p207"/>
            <p:cNvSpPr/>
            <p:nvPr/>
          </p:nvSpPr>
          <p:spPr>
            <a:xfrm>
              <a:off x="604337" y="4851239"/>
              <a:ext cx="615639" cy="615639"/>
            </a:xfrm>
            <a:custGeom>
              <a:rect b="b" l="l" r="r" t="t"/>
              <a:pathLst>
                <a:path extrusionOk="0" h="827589" w="827589">
                  <a:moveTo>
                    <a:pt x="827590" y="413795"/>
                  </a:moveTo>
                  <a:cubicBezTo>
                    <a:pt x="827590" y="642327"/>
                    <a:pt x="642327" y="827589"/>
                    <a:pt x="413795" y="827589"/>
                  </a:cubicBezTo>
                  <a:cubicBezTo>
                    <a:pt x="185262" y="827589"/>
                    <a:pt x="0" y="642327"/>
                    <a:pt x="0" y="413795"/>
                  </a:cubicBezTo>
                  <a:cubicBezTo>
                    <a:pt x="0" y="185262"/>
                    <a:pt x="185262" y="0"/>
                    <a:pt x="413795" y="0"/>
                  </a:cubicBezTo>
                  <a:cubicBezTo>
                    <a:pt x="642327" y="0"/>
                    <a:pt x="827590" y="185262"/>
                    <a:pt x="827590" y="41379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FFFF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207"/>
            <p:cNvSpPr/>
            <p:nvPr/>
          </p:nvSpPr>
          <p:spPr>
            <a:xfrm>
              <a:off x="633161" y="4880063"/>
              <a:ext cx="557991" cy="557990"/>
            </a:xfrm>
            <a:custGeom>
              <a:rect b="b" l="l" r="r" t="t"/>
              <a:pathLst>
                <a:path extrusionOk="0" h="750093" w="750094">
                  <a:moveTo>
                    <a:pt x="750094" y="375047"/>
                  </a:moveTo>
                  <a:cubicBezTo>
                    <a:pt x="750094" y="582180"/>
                    <a:pt x="582180" y="750094"/>
                    <a:pt x="375047" y="750094"/>
                  </a:cubicBezTo>
                  <a:cubicBezTo>
                    <a:pt x="167914" y="750094"/>
                    <a:pt x="0" y="582180"/>
                    <a:pt x="0" y="375047"/>
                  </a:cubicBezTo>
                  <a:cubicBezTo>
                    <a:pt x="0" y="167914"/>
                    <a:pt x="167914" y="0"/>
                    <a:pt x="375047" y="0"/>
                  </a:cubicBezTo>
                  <a:cubicBezTo>
                    <a:pt x="582180" y="0"/>
                    <a:pt x="750094" y="167914"/>
                    <a:pt x="750094" y="37504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207"/>
            <p:cNvSpPr/>
            <p:nvPr/>
          </p:nvSpPr>
          <p:spPr>
            <a:xfrm>
              <a:off x="1195010" y="5154738"/>
              <a:ext cx="3188" cy="207"/>
            </a:xfrm>
            <a:custGeom>
              <a:rect b="b" l="l" r="r" t="t"/>
              <a:pathLst>
                <a:path extrusionOk="0" h="278" w="4286">
                  <a:moveTo>
                    <a:pt x="0" y="279"/>
                  </a:moveTo>
                  <a:cubicBezTo>
                    <a:pt x="0" y="279"/>
                    <a:pt x="0" y="279"/>
                    <a:pt x="0" y="279"/>
                  </a:cubicBezTo>
                  <a:cubicBezTo>
                    <a:pt x="0" y="22"/>
                    <a:pt x="0" y="-193"/>
                    <a:pt x="0" y="279"/>
                  </a:cubicBezTo>
                  <a:close/>
                </a:path>
              </a:pathLst>
            </a:custGeom>
            <a:solidFill>
              <a:srgbClr val="8265A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207"/>
            <p:cNvSpPr/>
            <p:nvPr/>
          </p:nvSpPr>
          <p:spPr>
            <a:xfrm>
              <a:off x="1195010" y="5154945"/>
              <a:ext cx="3188" cy="207"/>
            </a:xfrm>
            <a:custGeom>
              <a:rect b="b" l="l" r="r" t="t"/>
              <a:pathLst>
                <a:path extrusionOk="0" h="278" w="428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471"/>
                    <a:pt x="0" y="257"/>
                    <a:pt x="0" y="0"/>
                  </a:cubicBezTo>
                  <a:close/>
                </a:path>
              </a:pathLst>
            </a:custGeom>
            <a:solidFill>
              <a:srgbClr val="8265A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207"/>
            <p:cNvSpPr/>
            <p:nvPr/>
          </p:nvSpPr>
          <p:spPr>
            <a:xfrm>
              <a:off x="776038" y="5074690"/>
              <a:ext cx="272219" cy="168768"/>
            </a:xfrm>
            <a:custGeom>
              <a:rect b="b" l="l" r="r" t="t"/>
              <a:pathLst>
                <a:path extrusionOk="0" h="226871" w="365938">
                  <a:moveTo>
                    <a:pt x="0" y="220742"/>
                  </a:moveTo>
                  <a:cubicBezTo>
                    <a:pt x="0" y="151905"/>
                    <a:pt x="37676" y="117229"/>
                    <a:pt x="107242" y="111142"/>
                  </a:cubicBezTo>
                  <a:cubicBezTo>
                    <a:pt x="173293" y="105356"/>
                    <a:pt x="187223" y="643"/>
                    <a:pt x="107242" y="343"/>
                  </a:cubicBezTo>
                  <a:cubicBezTo>
                    <a:pt x="30175" y="43"/>
                    <a:pt x="30432" y="106042"/>
                    <a:pt x="118558" y="114786"/>
                  </a:cubicBezTo>
                  <a:cubicBezTo>
                    <a:pt x="206469" y="123487"/>
                    <a:pt x="229400" y="226871"/>
                    <a:pt x="179594" y="226871"/>
                  </a:cubicBezTo>
                  <a:cubicBezTo>
                    <a:pt x="129788" y="226871"/>
                    <a:pt x="137289" y="116243"/>
                    <a:pt x="252889" y="116243"/>
                  </a:cubicBezTo>
                  <a:cubicBezTo>
                    <a:pt x="340628" y="116243"/>
                    <a:pt x="328327" y="0"/>
                    <a:pt x="252889" y="0"/>
                  </a:cubicBezTo>
                  <a:cubicBezTo>
                    <a:pt x="190781" y="0"/>
                    <a:pt x="164635" y="105527"/>
                    <a:pt x="269305" y="119286"/>
                  </a:cubicBezTo>
                  <a:cubicBezTo>
                    <a:pt x="373976" y="133045"/>
                    <a:pt x="365789" y="220742"/>
                    <a:pt x="365789" y="220742"/>
                  </a:cubicBezTo>
                </a:path>
              </a:pathLst>
            </a:custGeom>
            <a:noFill/>
            <a:ln cap="flat" cmpd="sng" w="17050">
              <a:solidFill>
                <a:srgbClr val="E3E7F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xo individuel pleine page">
  <p:cSld name="Exo individuel pleine page"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08"/>
          <p:cNvSpPr/>
          <p:nvPr/>
        </p:nvSpPr>
        <p:spPr>
          <a:xfrm>
            <a:off x="0" y="4817630"/>
            <a:ext cx="1428936" cy="698959"/>
          </a:xfrm>
          <a:custGeom>
            <a:rect b="b" l="l" r="r" t="t"/>
            <a:pathLst>
              <a:path extrusionOk="0" h="699121" w="1659890">
                <a:moveTo>
                  <a:pt x="2540" y="116522"/>
                </a:moveTo>
                <a:lnTo>
                  <a:pt x="9525" y="0"/>
                </a:lnTo>
                <a:lnTo>
                  <a:pt x="1543368" y="0"/>
                </a:lnTo>
                <a:cubicBezTo>
                  <a:pt x="1607721" y="0"/>
                  <a:pt x="1659890" y="52169"/>
                  <a:pt x="1659890" y="116522"/>
                </a:cubicBezTo>
                <a:lnTo>
                  <a:pt x="1659890" y="582599"/>
                </a:lnTo>
                <a:cubicBezTo>
                  <a:pt x="1659890" y="646952"/>
                  <a:pt x="1607721" y="699121"/>
                  <a:pt x="1543368" y="699121"/>
                </a:cubicBezTo>
                <a:lnTo>
                  <a:pt x="0" y="699121"/>
                </a:lnTo>
                <a:cubicBezTo>
                  <a:pt x="847" y="660280"/>
                  <a:pt x="1693" y="621440"/>
                  <a:pt x="2540" y="582599"/>
                </a:cubicBezTo>
                <a:lnTo>
                  <a:pt x="2540" y="11652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1588" lvl="0" marL="1588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p208"/>
          <p:cNvSpPr txBox="1"/>
          <p:nvPr>
            <p:ph type="title"/>
          </p:nvPr>
        </p:nvSpPr>
        <p:spPr>
          <a:xfrm>
            <a:off x="604417" y="801503"/>
            <a:ext cx="11304875" cy="6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2" name="Google Shape;292;p208"/>
          <p:cNvSpPr txBox="1"/>
          <p:nvPr>
            <p:ph idx="12" type="sldNum"/>
          </p:nvPr>
        </p:nvSpPr>
        <p:spPr>
          <a:xfrm>
            <a:off x="11417347" y="6323398"/>
            <a:ext cx="483068" cy="1952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2</a:t>
            </a:r>
            <a:endParaRPr/>
          </a:p>
        </p:txBody>
      </p:sp>
      <p:sp>
        <p:nvSpPr>
          <p:cNvPr id="293" name="Google Shape;293;p208"/>
          <p:cNvSpPr txBox="1"/>
          <p:nvPr>
            <p:ph idx="1" type="body"/>
          </p:nvPr>
        </p:nvSpPr>
        <p:spPr>
          <a:xfrm>
            <a:off x="587452" y="1590056"/>
            <a:ext cx="11321840" cy="47276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02895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70"/>
              <a:buChar char="▬"/>
              <a:defRPr/>
            </a:lvl1pPr>
            <a:lvl2pPr indent="-30861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60"/>
              <a:buChar char="►"/>
              <a:defRPr/>
            </a:lvl2pPr>
            <a:lvl3pPr indent="-337185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710"/>
              <a:buChar char="▪"/>
              <a:defRPr/>
            </a:lvl3pPr>
            <a:lvl4pPr indent="-337185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710"/>
              <a:buChar char="▪"/>
              <a:defRPr/>
            </a:lvl4pPr>
            <a:lvl5pPr indent="-337185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71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94" name="Google Shape;294;p208"/>
          <p:cNvSpPr txBox="1"/>
          <p:nvPr>
            <p:ph idx="11" type="ftr"/>
          </p:nvPr>
        </p:nvSpPr>
        <p:spPr>
          <a:xfrm>
            <a:off x="4259819" y="6672181"/>
            <a:ext cx="4113748" cy="1079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5" name="Google Shape;295;p208"/>
          <p:cNvSpPr/>
          <p:nvPr/>
        </p:nvSpPr>
        <p:spPr>
          <a:xfrm>
            <a:off x="0" y="5609896"/>
            <a:ext cx="1428936" cy="698959"/>
          </a:xfrm>
          <a:custGeom>
            <a:rect b="b" l="l" r="r" t="t"/>
            <a:pathLst>
              <a:path extrusionOk="0" h="699121" w="1659890">
                <a:moveTo>
                  <a:pt x="2540" y="116522"/>
                </a:moveTo>
                <a:lnTo>
                  <a:pt x="9525" y="0"/>
                </a:lnTo>
                <a:lnTo>
                  <a:pt x="1543368" y="0"/>
                </a:lnTo>
                <a:cubicBezTo>
                  <a:pt x="1607721" y="0"/>
                  <a:pt x="1659890" y="52169"/>
                  <a:pt x="1659890" y="116522"/>
                </a:cubicBezTo>
                <a:lnTo>
                  <a:pt x="1659890" y="582599"/>
                </a:lnTo>
                <a:cubicBezTo>
                  <a:pt x="1659890" y="646952"/>
                  <a:pt x="1607721" y="699121"/>
                  <a:pt x="1543368" y="699121"/>
                </a:cubicBezTo>
                <a:lnTo>
                  <a:pt x="0" y="699121"/>
                </a:lnTo>
                <a:cubicBezTo>
                  <a:pt x="847" y="660280"/>
                  <a:pt x="1693" y="621440"/>
                  <a:pt x="2540" y="582599"/>
                </a:cubicBezTo>
                <a:lnTo>
                  <a:pt x="2540" y="11652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1588" lvl="0" marL="1588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Durée</a:t>
            </a:r>
            <a:endParaRPr b="1"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96" name="Google Shape;296;p208"/>
          <p:cNvGrpSpPr/>
          <p:nvPr/>
        </p:nvGrpSpPr>
        <p:grpSpPr>
          <a:xfrm>
            <a:off x="609045" y="4857987"/>
            <a:ext cx="604507" cy="604288"/>
            <a:chOff x="587376" y="4866732"/>
            <a:chExt cx="604427" cy="604428"/>
          </a:xfrm>
        </p:grpSpPr>
        <p:sp>
          <p:nvSpPr>
            <p:cNvPr id="297" name="Google Shape;297;p208"/>
            <p:cNvSpPr/>
            <p:nvPr/>
          </p:nvSpPr>
          <p:spPr>
            <a:xfrm>
              <a:off x="587376" y="4866732"/>
              <a:ext cx="604427" cy="604428"/>
            </a:xfrm>
            <a:custGeom>
              <a:rect b="b" l="l" r="r" t="t"/>
              <a:pathLst>
                <a:path extrusionOk="0" h="827589" w="827589">
                  <a:moveTo>
                    <a:pt x="827590" y="413795"/>
                  </a:moveTo>
                  <a:cubicBezTo>
                    <a:pt x="827590" y="642327"/>
                    <a:pt x="642327" y="827589"/>
                    <a:pt x="413795" y="827589"/>
                  </a:cubicBezTo>
                  <a:cubicBezTo>
                    <a:pt x="185262" y="827589"/>
                    <a:pt x="0" y="642327"/>
                    <a:pt x="0" y="413795"/>
                  </a:cubicBezTo>
                  <a:cubicBezTo>
                    <a:pt x="0" y="185262"/>
                    <a:pt x="185262" y="0"/>
                    <a:pt x="413795" y="0"/>
                  </a:cubicBezTo>
                  <a:cubicBezTo>
                    <a:pt x="642327" y="0"/>
                    <a:pt x="827590" y="185262"/>
                    <a:pt x="827590" y="41379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FFFF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208"/>
            <p:cNvSpPr/>
            <p:nvPr/>
          </p:nvSpPr>
          <p:spPr>
            <a:xfrm>
              <a:off x="615675" y="4895031"/>
              <a:ext cx="547829" cy="547829"/>
            </a:xfrm>
            <a:custGeom>
              <a:rect b="b" l="l" r="r" t="t"/>
              <a:pathLst>
                <a:path extrusionOk="0" h="750093" w="750094">
                  <a:moveTo>
                    <a:pt x="750094" y="375047"/>
                  </a:moveTo>
                  <a:cubicBezTo>
                    <a:pt x="750094" y="582180"/>
                    <a:pt x="582180" y="750094"/>
                    <a:pt x="375047" y="750094"/>
                  </a:cubicBezTo>
                  <a:cubicBezTo>
                    <a:pt x="167914" y="750094"/>
                    <a:pt x="0" y="582180"/>
                    <a:pt x="0" y="375047"/>
                  </a:cubicBezTo>
                  <a:cubicBezTo>
                    <a:pt x="0" y="167914"/>
                    <a:pt x="167914" y="0"/>
                    <a:pt x="375047" y="0"/>
                  </a:cubicBezTo>
                  <a:cubicBezTo>
                    <a:pt x="582180" y="0"/>
                    <a:pt x="750094" y="167914"/>
                    <a:pt x="750094" y="37504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208"/>
            <p:cNvSpPr/>
            <p:nvPr/>
          </p:nvSpPr>
          <p:spPr>
            <a:xfrm>
              <a:off x="1167292" y="5164704"/>
              <a:ext cx="3130" cy="203"/>
            </a:xfrm>
            <a:custGeom>
              <a:rect b="b" l="l" r="r" t="t"/>
              <a:pathLst>
                <a:path extrusionOk="0" h="278" w="4286">
                  <a:moveTo>
                    <a:pt x="0" y="279"/>
                  </a:moveTo>
                  <a:cubicBezTo>
                    <a:pt x="0" y="279"/>
                    <a:pt x="0" y="279"/>
                    <a:pt x="0" y="279"/>
                  </a:cubicBezTo>
                  <a:cubicBezTo>
                    <a:pt x="0" y="22"/>
                    <a:pt x="0" y="-193"/>
                    <a:pt x="0" y="279"/>
                  </a:cubicBezTo>
                  <a:close/>
                </a:path>
              </a:pathLst>
            </a:custGeom>
            <a:solidFill>
              <a:srgbClr val="8265A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208"/>
            <p:cNvSpPr/>
            <p:nvPr/>
          </p:nvSpPr>
          <p:spPr>
            <a:xfrm>
              <a:off x="1167292" y="5164908"/>
              <a:ext cx="3130" cy="203"/>
            </a:xfrm>
            <a:custGeom>
              <a:rect b="b" l="l" r="r" t="t"/>
              <a:pathLst>
                <a:path extrusionOk="0" h="278" w="428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471"/>
                    <a:pt x="0" y="257"/>
                    <a:pt x="0" y="0"/>
                  </a:cubicBezTo>
                  <a:close/>
                </a:path>
              </a:pathLst>
            </a:custGeom>
            <a:solidFill>
              <a:srgbClr val="8265A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208"/>
            <p:cNvSpPr/>
            <p:nvPr/>
          </p:nvSpPr>
          <p:spPr>
            <a:xfrm>
              <a:off x="813144" y="5096852"/>
              <a:ext cx="156663" cy="160779"/>
            </a:xfrm>
            <a:custGeom>
              <a:rect b="b" l="l" r="r" t="t"/>
              <a:pathLst>
                <a:path extrusionOk="0" h="220141" w="214505">
                  <a:moveTo>
                    <a:pt x="114786" y="117143"/>
                  </a:moveTo>
                  <a:cubicBezTo>
                    <a:pt x="772" y="114143"/>
                    <a:pt x="0" y="220142"/>
                    <a:pt x="0" y="220142"/>
                  </a:cubicBezTo>
                  <a:moveTo>
                    <a:pt x="102484" y="115000"/>
                  </a:moveTo>
                  <a:cubicBezTo>
                    <a:pt x="189409" y="115000"/>
                    <a:pt x="177237" y="0"/>
                    <a:pt x="102484" y="0"/>
                  </a:cubicBezTo>
                  <a:cubicBezTo>
                    <a:pt x="40977" y="0"/>
                    <a:pt x="15045" y="104413"/>
                    <a:pt x="118772" y="118000"/>
                  </a:cubicBezTo>
                  <a:cubicBezTo>
                    <a:pt x="222499" y="131631"/>
                    <a:pt x="214355" y="218384"/>
                    <a:pt x="214355" y="218384"/>
                  </a:cubicBezTo>
                </a:path>
              </a:pathLst>
            </a:custGeom>
            <a:noFill/>
            <a:ln cap="flat" cmpd="sng" w="17050">
              <a:solidFill>
                <a:srgbClr val="E3E7F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e simple">
  <p:cSld name="Texte simple"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209"/>
          <p:cNvSpPr txBox="1"/>
          <p:nvPr>
            <p:ph idx="12" type="sldNum"/>
          </p:nvPr>
        </p:nvSpPr>
        <p:spPr>
          <a:xfrm>
            <a:off x="11417347" y="6323398"/>
            <a:ext cx="483068" cy="1952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1</a:t>
            </a:r>
            <a:endParaRPr/>
          </a:p>
        </p:txBody>
      </p:sp>
      <p:sp>
        <p:nvSpPr>
          <p:cNvPr id="304" name="Google Shape;304;p209"/>
          <p:cNvSpPr txBox="1"/>
          <p:nvPr>
            <p:ph idx="1" type="body"/>
          </p:nvPr>
        </p:nvSpPr>
        <p:spPr>
          <a:xfrm>
            <a:off x="1651000" y="1052568"/>
            <a:ext cx="9702800" cy="45481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417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EA280"/>
              </a:buClr>
              <a:buSzPts val="1820"/>
              <a:buFont typeface="Courier New"/>
              <a:buChar char="o"/>
              <a:defRPr sz="2800">
                <a:solidFill>
                  <a:srgbClr val="FF151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528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EA280"/>
              </a:buClr>
              <a:buSzPts val="1680"/>
              <a:buFont typeface="Courier New"/>
              <a:buChar char="o"/>
              <a:defRPr sz="2400">
                <a:solidFill>
                  <a:srgbClr val="FF1516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925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EA280"/>
              </a:buClr>
              <a:buSzPts val="1900"/>
              <a:buFont typeface="Courier New"/>
              <a:buChar char="o"/>
              <a:defRPr sz="2000">
                <a:solidFill>
                  <a:srgbClr val="FF1516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7185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EA280"/>
              </a:buClr>
              <a:buSzPts val="1710"/>
              <a:buFont typeface="Courier New"/>
              <a:buChar char="o"/>
              <a:defRPr sz="1800">
                <a:solidFill>
                  <a:srgbClr val="FF151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7185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EA280"/>
              </a:buClr>
              <a:buSzPts val="1710"/>
              <a:buFont typeface="Courier New"/>
              <a:buChar char="o"/>
              <a:defRPr sz="1800">
                <a:solidFill>
                  <a:srgbClr val="FF151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05" name="Google Shape;305;p209"/>
          <p:cNvSpPr txBox="1"/>
          <p:nvPr>
            <p:ph type="title"/>
          </p:nvPr>
        </p:nvSpPr>
        <p:spPr>
          <a:xfrm>
            <a:off x="301487" y="267591"/>
            <a:ext cx="10515600" cy="556664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C6D"/>
              </a:buClr>
              <a:buSzPts val="2200"/>
              <a:buFont typeface="Arial"/>
              <a:buNone/>
              <a:defRPr b="1" i="0" sz="2200" u="none" cap="none" strike="noStrike">
                <a:solidFill>
                  <a:srgbClr val="006C6D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306" name="Google Shape;306;p209"/>
          <p:cNvCxnSpPr/>
          <p:nvPr/>
        </p:nvCxnSpPr>
        <p:spPr>
          <a:xfrm>
            <a:off x="156000" y="844336"/>
            <a:ext cx="11880000" cy="0"/>
          </a:xfrm>
          <a:prstGeom prst="straightConnector1">
            <a:avLst/>
          </a:prstGeom>
          <a:noFill/>
          <a:ln cap="flat" cmpd="sng" w="12700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Diapositive de titre" type="obj">
  <p:cSld name="OBJECT"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10"/>
          <p:cNvSpPr txBox="1"/>
          <p:nvPr>
            <p:ph type="ctrTitle"/>
          </p:nvPr>
        </p:nvSpPr>
        <p:spPr>
          <a:xfrm>
            <a:off x="2737253" y="2584070"/>
            <a:ext cx="6717495" cy="5681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92"/>
              <a:buFont typeface="Arial"/>
              <a:buNone/>
              <a:defRPr b="1" i="0" sz="369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9" name="Google Shape;309;p210"/>
          <p:cNvSpPr txBox="1"/>
          <p:nvPr>
            <p:ph idx="1" type="subTitle"/>
          </p:nvPr>
        </p:nvSpPr>
        <p:spPr>
          <a:xfrm>
            <a:off x="1828800" y="3840480"/>
            <a:ext cx="8534400" cy="4546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920"/>
              <a:buChar char="▬"/>
              <a:defRPr b="0" i="0" sz="2954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60"/>
              <a:buChar char="►"/>
              <a:defRPr/>
            </a:lvl2pPr>
            <a:lvl3pPr lvl="2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710"/>
              <a:buChar char="▪"/>
              <a:defRPr/>
            </a:lvl3pPr>
            <a:lvl4pPr lvl="3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710"/>
              <a:buChar char="▪"/>
              <a:defRPr/>
            </a:lvl4pPr>
            <a:lvl5pPr lvl="4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710"/>
              <a:buChar char="▪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contenu">
  <p:cSld name="Titre et contenu"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211"/>
          <p:cNvSpPr txBox="1"/>
          <p:nvPr>
            <p:ph type="title"/>
          </p:nvPr>
        </p:nvSpPr>
        <p:spPr>
          <a:xfrm>
            <a:off x="98013" y="69470"/>
            <a:ext cx="7301915" cy="5681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92"/>
              <a:buFont typeface="Arial"/>
              <a:buNone/>
              <a:defRPr b="1" i="0" sz="369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2" name="Google Shape;312;p211"/>
          <p:cNvSpPr txBox="1"/>
          <p:nvPr>
            <p:ph idx="1" type="body"/>
          </p:nvPr>
        </p:nvSpPr>
        <p:spPr>
          <a:xfrm>
            <a:off x="1510410" y="3418459"/>
            <a:ext cx="9594948" cy="4546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50526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920"/>
              <a:buChar char="▬"/>
              <a:defRPr b="0" i="0" sz="2954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861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60"/>
              <a:buChar char="►"/>
              <a:defRPr/>
            </a:lvl2pPr>
            <a:lvl3pPr indent="-337185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710"/>
              <a:buChar char="▪"/>
              <a:defRPr/>
            </a:lvl3pPr>
            <a:lvl4pPr indent="-337185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710"/>
              <a:buChar char="▪"/>
              <a:defRPr/>
            </a:lvl4pPr>
            <a:lvl5pPr indent="-337185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71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seul">
  <p:cSld name="Titre seul"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12"/>
          <p:cNvSpPr txBox="1"/>
          <p:nvPr>
            <p:ph type="title"/>
          </p:nvPr>
        </p:nvSpPr>
        <p:spPr>
          <a:xfrm>
            <a:off x="98013" y="69470"/>
            <a:ext cx="7301915" cy="5681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92"/>
              <a:buFont typeface="Arial"/>
              <a:buNone/>
              <a:defRPr b="1" i="0" sz="369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">
  <p:cSld name="Vide"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ux contenus">
  <p:cSld name="Deux contenus"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214"/>
          <p:cNvSpPr txBox="1"/>
          <p:nvPr>
            <p:ph type="title"/>
          </p:nvPr>
        </p:nvSpPr>
        <p:spPr>
          <a:xfrm>
            <a:off x="98013" y="69470"/>
            <a:ext cx="7301915" cy="5681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92"/>
              <a:buFont typeface="Arial"/>
              <a:buNone/>
              <a:defRPr b="1" i="0" sz="369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8" name="Google Shape;318;p214"/>
          <p:cNvSpPr txBox="1"/>
          <p:nvPr>
            <p:ph idx="1" type="body"/>
          </p:nvPr>
        </p:nvSpPr>
        <p:spPr>
          <a:xfrm>
            <a:off x="609600" y="1577341"/>
            <a:ext cx="5303520" cy="3999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35873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689"/>
              <a:buChar char="▬"/>
              <a:defRPr/>
            </a:lvl1pPr>
            <a:lvl2pPr indent="-30861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60"/>
              <a:buChar char="►"/>
              <a:defRPr/>
            </a:lvl2pPr>
            <a:lvl3pPr indent="-337185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710"/>
              <a:buChar char="▪"/>
              <a:defRPr/>
            </a:lvl3pPr>
            <a:lvl4pPr indent="-337185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710"/>
              <a:buChar char="▪"/>
              <a:defRPr/>
            </a:lvl4pPr>
            <a:lvl5pPr indent="-337185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71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19" name="Google Shape;319;p214"/>
          <p:cNvSpPr txBox="1"/>
          <p:nvPr>
            <p:ph idx="2" type="body"/>
          </p:nvPr>
        </p:nvSpPr>
        <p:spPr>
          <a:xfrm>
            <a:off x="6278880" y="1577341"/>
            <a:ext cx="5303520" cy="3999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35873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689"/>
              <a:buChar char="▬"/>
              <a:defRPr/>
            </a:lvl1pPr>
            <a:lvl2pPr indent="-30861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60"/>
              <a:buChar char="►"/>
              <a:defRPr/>
            </a:lvl2pPr>
            <a:lvl3pPr indent="-337185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710"/>
              <a:buChar char="▪"/>
              <a:defRPr/>
            </a:lvl3pPr>
            <a:lvl4pPr indent="-337185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710"/>
              <a:buChar char="▪"/>
              <a:defRPr/>
            </a:lvl4pPr>
            <a:lvl5pPr indent="-337185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71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contenu pleine page">
  <p:cSld name="Titre et contenu pleine page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79"/>
          <p:cNvSpPr/>
          <p:nvPr/>
        </p:nvSpPr>
        <p:spPr>
          <a:xfrm>
            <a:off x="1" y="367779"/>
            <a:ext cx="587451" cy="64902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179"/>
          <p:cNvSpPr txBox="1"/>
          <p:nvPr>
            <p:ph idx="12" type="sldNum"/>
          </p:nvPr>
        </p:nvSpPr>
        <p:spPr>
          <a:xfrm>
            <a:off x="11417347" y="6323398"/>
            <a:ext cx="483068" cy="1952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 b="1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 b="1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 b="1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 b="1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 b="1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 b="1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 b="1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 b="1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 b="1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1</a:t>
            </a:r>
            <a:endParaRPr/>
          </a:p>
        </p:txBody>
      </p:sp>
      <p:sp>
        <p:nvSpPr>
          <p:cNvPr id="40" name="Google Shape;40;p179"/>
          <p:cNvSpPr txBox="1"/>
          <p:nvPr>
            <p:ph idx="11" type="ftr"/>
          </p:nvPr>
        </p:nvSpPr>
        <p:spPr>
          <a:xfrm>
            <a:off x="4268697" y="6710162"/>
            <a:ext cx="3963416" cy="923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41" name="Google Shape;41;p179"/>
          <p:cNvPicPr preferRelativeResize="0"/>
          <p:nvPr/>
        </p:nvPicPr>
        <p:blipFill rotWithShape="1">
          <a:blip r:embed="rId2">
            <a:alphaModFix/>
          </a:blip>
          <a:srcRect b="0" l="25071" r="27213" t="0"/>
          <a:stretch/>
        </p:blipFill>
        <p:spPr>
          <a:xfrm>
            <a:off x="2" y="55530"/>
            <a:ext cx="3213519" cy="5551789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179"/>
          <p:cNvSpPr txBox="1"/>
          <p:nvPr>
            <p:ph idx="1" type="body"/>
          </p:nvPr>
        </p:nvSpPr>
        <p:spPr>
          <a:xfrm>
            <a:off x="1486093" y="1564278"/>
            <a:ext cx="10407419" cy="478689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0" lIns="91425" spcFirstLastPara="1" rIns="91425" wrap="square" tIns="144000">
            <a:normAutofit/>
          </a:bodyPr>
          <a:lstStyle>
            <a:lvl1pPr indent="-302895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70"/>
              <a:buChar char="▬"/>
              <a:defRPr/>
            </a:lvl1pPr>
            <a:lvl2pPr indent="-30861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60"/>
              <a:buChar char="►"/>
              <a:defRPr/>
            </a:lvl2pPr>
            <a:lvl3pPr indent="-337185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710"/>
              <a:buChar char="▪"/>
              <a:defRPr/>
            </a:lvl3pPr>
            <a:lvl4pPr indent="-337185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710"/>
              <a:buChar char="▪"/>
              <a:defRPr/>
            </a:lvl4pPr>
            <a:lvl5pPr indent="-337185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71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3" name="Google Shape;43;p179"/>
          <p:cNvSpPr txBox="1"/>
          <p:nvPr>
            <p:ph type="title"/>
          </p:nvPr>
        </p:nvSpPr>
        <p:spPr>
          <a:xfrm>
            <a:off x="1486093" y="600374"/>
            <a:ext cx="10393179" cy="63929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b" bIns="108000" lIns="108000" spcFirstLastPara="1" rIns="0" wrap="square" tIns="108000">
            <a:spAutoFit/>
          </a:bodyPr>
          <a:lstStyle>
            <a:lvl1pPr lvl="0" algn="l">
              <a:lnSpc>
                <a:spcPct val="9252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None/>
              <a:defRPr sz="3599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e de titre" type="title">
  <p:cSld name="TITLE"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215"/>
          <p:cNvSpPr txBox="1"/>
          <p:nvPr>
            <p:ph type="ctrTitle"/>
          </p:nvPr>
        </p:nvSpPr>
        <p:spPr>
          <a:xfrm>
            <a:off x="1524000" y="2368524"/>
            <a:ext cx="9144000" cy="1141439"/>
          </a:xfrm>
          <a:prstGeom prst="rect">
            <a:avLst/>
          </a:prstGeom>
          <a:noFill/>
          <a:ln>
            <a:noFill/>
          </a:ln>
        </p:spPr>
        <p:txBody>
          <a:bodyPr anchorCtr="0" anchor="b" bIns="108000" lIns="0" spcFirstLastPara="1" rIns="0" wrap="square" tIns="10800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2" name="Google Shape;322;p215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56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71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52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52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323" name="Google Shape;323;p215"/>
          <p:cNvSpPr txBox="1"/>
          <p:nvPr>
            <p:ph idx="12" type="sldNum"/>
          </p:nvPr>
        </p:nvSpPr>
        <p:spPr>
          <a:xfrm>
            <a:off x="11417347" y="6323398"/>
            <a:ext cx="483068" cy="1952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3</a:t>
            </a:r>
            <a:endParaRPr/>
          </a:p>
        </p:txBody>
      </p:sp>
      <p:sp>
        <p:nvSpPr>
          <p:cNvPr id="324" name="Google Shape;324;p215"/>
          <p:cNvSpPr txBox="1"/>
          <p:nvPr>
            <p:ph idx="11" type="ftr"/>
          </p:nvPr>
        </p:nvSpPr>
        <p:spPr>
          <a:xfrm>
            <a:off x="4259819" y="6672181"/>
            <a:ext cx="4113748" cy="1079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s860">
  <p:cSld name="ms860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80"/>
          <p:cNvSpPr txBox="1"/>
          <p:nvPr>
            <p:ph idx="12" type="sldNum"/>
          </p:nvPr>
        </p:nvSpPr>
        <p:spPr>
          <a:xfrm>
            <a:off x="11417347" y="6323398"/>
            <a:ext cx="483068" cy="1952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1</a:t>
            </a:r>
            <a:endParaRPr/>
          </a:p>
        </p:txBody>
      </p:sp>
      <p:sp>
        <p:nvSpPr>
          <p:cNvPr id="46" name="Google Shape;46;p180"/>
          <p:cNvSpPr txBox="1"/>
          <p:nvPr>
            <p:ph idx="1" type="body"/>
          </p:nvPr>
        </p:nvSpPr>
        <p:spPr>
          <a:xfrm>
            <a:off x="369455" y="1052568"/>
            <a:ext cx="10984345" cy="45481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417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EA280"/>
              </a:buClr>
              <a:buSzPts val="1820"/>
              <a:buFont typeface="Courier New"/>
              <a:buChar char="o"/>
              <a:defRPr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528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EA280"/>
              </a:buClr>
              <a:buSzPts val="1680"/>
              <a:buFont typeface="Courier New"/>
              <a:buChar char="o"/>
              <a:defRPr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925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EA280"/>
              </a:buClr>
              <a:buSzPts val="1900"/>
              <a:buFont typeface="Courier New"/>
              <a:buChar char="o"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7185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EA280"/>
              </a:buClr>
              <a:buSzPts val="1710"/>
              <a:buFont typeface="Courier New"/>
              <a:buChar char="o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7185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EA280"/>
              </a:buClr>
              <a:buSzPts val="1710"/>
              <a:buFont typeface="Courier New"/>
              <a:buChar char="o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7" name="Google Shape;47;p180"/>
          <p:cNvSpPr txBox="1"/>
          <p:nvPr>
            <p:ph type="title"/>
          </p:nvPr>
        </p:nvSpPr>
        <p:spPr>
          <a:xfrm>
            <a:off x="156000" y="22300"/>
            <a:ext cx="10515600" cy="556664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48" name="Google Shape;48;p180"/>
          <p:cNvCxnSpPr/>
          <p:nvPr/>
        </p:nvCxnSpPr>
        <p:spPr>
          <a:xfrm>
            <a:off x="156000" y="696555"/>
            <a:ext cx="11880000" cy="0"/>
          </a:xfrm>
          <a:prstGeom prst="straightConnector1">
            <a:avLst/>
          </a:prstGeom>
          <a:noFill/>
          <a:ln cap="flat" cmpd="sng" w="12700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&amp; contenu + image 2">
  <p:cSld name="Titre &amp; contenu + image 2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81"/>
          <p:cNvSpPr/>
          <p:nvPr/>
        </p:nvSpPr>
        <p:spPr>
          <a:xfrm>
            <a:off x="1" y="0"/>
            <a:ext cx="4268697" cy="6069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1" name="Google Shape;51;p18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" y="778610"/>
            <a:ext cx="5784065" cy="4504957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81"/>
          <p:cNvSpPr/>
          <p:nvPr/>
        </p:nvSpPr>
        <p:spPr>
          <a:xfrm>
            <a:off x="14012" y="777709"/>
            <a:ext cx="5766139" cy="4514896"/>
          </a:xfrm>
          <a:prstGeom prst="rect">
            <a:avLst/>
          </a:prstGeom>
          <a:solidFill>
            <a:schemeClr val="accent1">
              <a:alpha val="11764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181"/>
          <p:cNvSpPr txBox="1"/>
          <p:nvPr>
            <p:ph idx="12" type="sldNum"/>
          </p:nvPr>
        </p:nvSpPr>
        <p:spPr>
          <a:xfrm>
            <a:off x="11417347" y="6323398"/>
            <a:ext cx="483068" cy="1952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1</a:t>
            </a:r>
            <a:endParaRPr/>
          </a:p>
        </p:txBody>
      </p:sp>
      <p:sp>
        <p:nvSpPr>
          <p:cNvPr id="54" name="Google Shape;54;p181"/>
          <p:cNvSpPr txBox="1"/>
          <p:nvPr>
            <p:ph idx="1" type="body"/>
          </p:nvPr>
        </p:nvSpPr>
        <p:spPr>
          <a:xfrm>
            <a:off x="6096000" y="801503"/>
            <a:ext cx="5797512" cy="55162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02895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70"/>
              <a:buChar char="▬"/>
              <a:defRPr/>
            </a:lvl1pPr>
            <a:lvl2pPr indent="-30861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60"/>
              <a:buChar char="►"/>
              <a:defRPr/>
            </a:lvl2pPr>
            <a:lvl3pPr indent="-337185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710"/>
              <a:buChar char="▪"/>
              <a:defRPr/>
            </a:lvl3pPr>
            <a:lvl4pPr indent="-337185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710"/>
              <a:buChar char="▪"/>
              <a:defRPr/>
            </a:lvl4pPr>
            <a:lvl5pPr indent="-337185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71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" name="Google Shape;55;p181"/>
          <p:cNvSpPr txBox="1"/>
          <p:nvPr>
            <p:ph type="title"/>
          </p:nvPr>
        </p:nvSpPr>
        <p:spPr>
          <a:xfrm>
            <a:off x="2359706" y="3645646"/>
            <a:ext cx="3420445" cy="1623167"/>
          </a:xfrm>
          <a:prstGeom prst="rect">
            <a:avLst/>
          </a:prstGeom>
          <a:noFill/>
          <a:ln>
            <a:noFill/>
          </a:ln>
        </p:spPr>
        <p:txBody>
          <a:bodyPr anchorCtr="0" anchor="b" bIns="108000" lIns="108000" spcFirstLastPara="1" rIns="108000" wrap="square" tIns="10800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99"/>
              <a:buFont typeface="Arial"/>
              <a:buNone/>
              <a:defRPr b="1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81"/>
          <p:cNvSpPr txBox="1"/>
          <p:nvPr>
            <p:ph idx="11" type="ftr"/>
          </p:nvPr>
        </p:nvSpPr>
        <p:spPr>
          <a:xfrm>
            <a:off x="4259819" y="6672181"/>
            <a:ext cx="4113748" cy="1079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57" name="Google Shape;57;p181"/>
          <p:cNvPicPr preferRelativeResize="0"/>
          <p:nvPr/>
        </p:nvPicPr>
        <p:blipFill rotWithShape="1">
          <a:blip r:embed="rId3">
            <a:alphaModFix/>
          </a:blip>
          <a:srcRect b="49890" l="21258" r="48344" t="7429"/>
          <a:stretch/>
        </p:blipFill>
        <p:spPr>
          <a:xfrm>
            <a:off x="10816485" y="4652703"/>
            <a:ext cx="1375515" cy="15891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&amp; contenu">
  <p:cSld name="Titre &amp; contenu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82"/>
          <p:cNvPicPr preferRelativeResize="0"/>
          <p:nvPr/>
        </p:nvPicPr>
        <p:blipFill rotWithShape="1">
          <a:blip r:embed="rId2">
            <a:alphaModFix/>
          </a:blip>
          <a:srcRect b="-5541" l="12961" r="35076" t="21818"/>
          <a:stretch/>
        </p:blipFill>
        <p:spPr>
          <a:xfrm>
            <a:off x="2" y="801503"/>
            <a:ext cx="4105809" cy="5342394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82"/>
          <p:cNvSpPr txBox="1"/>
          <p:nvPr>
            <p:ph type="title"/>
          </p:nvPr>
        </p:nvSpPr>
        <p:spPr>
          <a:xfrm>
            <a:off x="588101" y="810084"/>
            <a:ext cx="3382755" cy="136111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108000" lIns="108000" spcFirstLastPara="1" rIns="0" wrap="square" tIns="1080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82"/>
          <p:cNvSpPr txBox="1"/>
          <p:nvPr>
            <p:ph idx="12" type="sldNum"/>
          </p:nvPr>
        </p:nvSpPr>
        <p:spPr>
          <a:xfrm>
            <a:off x="11417347" y="6323398"/>
            <a:ext cx="483068" cy="1952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2</a:t>
            </a:r>
            <a:endParaRPr/>
          </a:p>
        </p:txBody>
      </p:sp>
      <p:sp>
        <p:nvSpPr>
          <p:cNvPr id="62" name="Google Shape;62;p182"/>
          <p:cNvSpPr txBox="1"/>
          <p:nvPr>
            <p:ph idx="11" type="ftr"/>
          </p:nvPr>
        </p:nvSpPr>
        <p:spPr>
          <a:xfrm>
            <a:off x="4259819" y="6672181"/>
            <a:ext cx="4113748" cy="1079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82"/>
          <p:cNvSpPr txBox="1"/>
          <p:nvPr>
            <p:ph idx="1" type="body"/>
          </p:nvPr>
        </p:nvSpPr>
        <p:spPr>
          <a:xfrm>
            <a:off x="4259819" y="818962"/>
            <a:ext cx="7640596" cy="552639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144000" lIns="0" spcFirstLastPara="1" rIns="108000" wrap="square" tIns="45700">
            <a:normAutofit/>
          </a:bodyPr>
          <a:lstStyle>
            <a:lvl1pPr indent="-335873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689"/>
              <a:buChar char="▬"/>
              <a:defRPr/>
            </a:lvl1pPr>
            <a:lvl2pPr indent="-313055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330"/>
              <a:buChar char="►"/>
              <a:defRPr/>
            </a:lvl2pPr>
            <a:lvl3pPr indent="-337185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710"/>
              <a:buChar char="▪"/>
              <a:defRPr/>
            </a:lvl3pPr>
            <a:lvl4pPr indent="-337185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710"/>
              <a:buChar char="▪"/>
              <a:defRPr/>
            </a:lvl4pPr>
            <a:lvl5pPr indent="-337185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71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64" name="Google Shape;64;p18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51961" y="5180211"/>
            <a:ext cx="1809988" cy="6141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3249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chapitre">
  <p:cSld name="Titrechapitre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83"/>
          <p:cNvSpPr/>
          <p:nvPr/>
        </p:nvSpPr>
        <p:spPr>
          <a:xfrm>
            <a:off x="1" y="801505"/>
            <a:ext cx="12192000" cy="554385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Une image contenant personne, extérieur&#10;&#10;Description générée automatiquement" id="67" name="Google Shape;67;p183"/>
          <p:cNvPicPr preferRelativeResize="0"/>
          <p:nvPr/>
        </p:nvPicPr>
        <p:blipFill rotWithShape="1">
          <a:blip r:embed="rId2">
            <a:alphaModFix/>
          </a:blip>
          <a:srcRect b="0" l="0" r="0" t="-64"/>
          <a:stretch/>
        </p:blipFill>
        <p:spPr>
          <a:xfrm>
            <a:off x="8700634" y="387260"/>
            <a:ext cx="3213519" cy="6464391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83"/>
          <p:cNvSpPr txBox="1"/>
          <p:nvPr>
            <p:ph type="title"/>
          </p:nvPr>
        </p:nvSpPr>
        <p:spPr>
          <a:xfrm>
            <a:off x="587451" y="2068279"/>
            <a:ext cx="8113180" cy="710424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99"/>
              <a:buFont typeface="Arial"/>
              <a:buNone/>
              <a:defRPr b="1" sz="3199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83"/>
          <p:cNvSpPr txBox="1"/>
          <p:nvPr>
            <p:ph idx="12" type="sldNum"/>
          </p:nvPr>
        </p:nvSpPr>
        <p:spPr>
          <a:xfrm>
            <a:off x="11417347" y="6323398"/>
            <a:ext cx="483068" cy="1952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2</a:t>
            </a:r>
            <a:endParaRPr/>
          </a:p>
        </p:txBody>
      </p:sp>
      <p:pic>
        <p:nvPicPr>
          <p:cNvPr id="70" name="Google Shape;70;p183"/>
          <p:cNvPicPr preferRelativeResize="0"/>
          <p:nvPr/>
        </p:nvPicPr>
        <p:blipFill rotWithShape="1">
          <a:blip r:embed="rId3">
            <a:alphaModFix/>
          </a:blip>
          <a:srcRect b="87169" l="73736" r="20143" t="-1"/>
          <a:stretch/>
        </p:blipFill>
        <p:spPr>
          <a:xfrm rot="5400000">
            <a:off x="4190872" y="6125338"/>
            <a:ext cx="364806" cy="804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83"/>
          <p:cNvPicPr preferRelativeResize="0"/>
          <p:nvPr/>
        </p:nvPicPr>
        <p:blipFill rotWithShape="1">
          <a:blip r:embed="rId4">
            <a:alphaModFix/>
          </a:blip>
          <a:srcRect b="30127" l="36207" r="10222" t="40250"/>
          <a:stretch/>
        </p:blipFill>
        <p:spPr>
          <a:xfrm rot="5400000">
            <a:off x="-667456" y="4672556"/>
            <a:ext cx="3192957" cy="1858045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83"/>
          <p:cNvSpPr/>
          <p:nvPr/>
        </p:nvSpPr>
        <p:spPr>
          <a:xfrm>
            <a:off x="1171727" y="5713678"/>
            <a:ext cx="1981459" cy="631679"/>
          </a:xfrm>
          <a:prstGeom prst="rect">
            <a:avLst/>
          </a:prstGeom>
          <a:solidFill>
            <a:schemeClr val="accent1"/>
          </a:solidFill>
          <a:ln cap="flat" cmpd="sng" w="107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183"/>
          <p:cNvSpPr/>
          <p:nvPr/>
        </p:nvSpPr>
        <p:spPr>
          <a:xfrm>
            <a:off x="8700631" y="387260"/>
            <a:ext cx="3192880" cy="6470740"/>
          </a:xfrm>
          <a:prstGeom prst="rect">
            <a:avLst/>
          </a:prstGeom>
          <a:solidFill>
            <a:schemeClr val="accent1">
              <a:alpha val="11764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Une image contenant personne, Visage humain, sourire, habits&#10;&#10;Description générée automatiquement" id="74" name="Google Shape;74;p183"/>
          <p:cNvPicPr preferRelativeResize="0"/>
          <p:nvPr/>
        </p:nvPicPr>
        <p:blipFill rotWithShape="1">
          <a:blip r:embed="rId5">
            <a:alphaModFix/>
          </a:blip>
          <a:srcRect b="0" l="40748" r="20985" t="0"/>
          <a:stretch/>
        </p:blipFill>
        <p:spPr>
          <a:xfrm>
            <a:off x="8204003" y="393608"/>
            <a:ext cx="3710150" cy="64643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ifs">
  <p:cSld name="Objectifs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84"/>
          <p:cNvPicPr preferRelativeResize="0"/>
          <p:nvPr/>
        </p:nvPicPr>
        <p:blipFill rotWithShape="1">
          <a:blip r:embed="rId2">
            <a:alphaModFix/>
          </a:blip>
          <a:srcRect b="-5541" l="12961" r="35076" t="21818"/>
          <a:stretch/>
        </p:blipFill>
        <p:spPr>
          <a:xfrm>
            <a:off x="2" y="801503"/>
            <a:ext cx="4105809" cy="5342394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84"/>
          <p:cNvSpPr txBox="1"/>
          <p:nvPr>
            <p:ph type="title"/>
          </p:nvPr>
        </p:nvSpPr>
        <p:spPr>
          <a:xfrm>
            <a:off x="588101" y="810084"/>
            <a:ext cx="3382755" cy="136111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108000" lIns="108000" spcFirstLastPara="1" rIns="0" wrap="square" tIns="1080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78" name="Google Shape;78;p18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51961" y="5180211"/>
            <a:ext cx="1809988" cy="614177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84"/>
          <p:cNvSpPr txBox="1"/>
          <p:nvPr>
            <p:ph idx="1" type="body"/>
          </p:nvPr>
        </p:nvSpPr>
        <p:spPr>
          <a:xfrm>
            <a:off x="1541604" y="2692859"/>
            <a:ext cx="5436429" cy="1993944"/>
          </a:xfrm>
          <a:prstGeom prst="rect">
            <a:avLst/>
          </a:prstGeom>
          <a:solidFill>
            <a:srgbClr val="7B0049"/>
          </a:solidFill>
          <a:ln>
            <a:noFill/>
          </a:ln>
        </p:spPr>
        <p:txBody>
          <a:bodyPr anchorCtr="0" anchor="t" bIns="144000" lIns="0" spcFirstLastPara="1" rIns="108000" wrap="square" tIns="45700">
            <a:normAutofit/>
          </a:bodyPr>
          <a:lstStyle>
            <a:lvl1pPr indent="-302895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70"/>
              <a:buFont typeface="Arial"/>
              <a:buChar char="•"/>
              <a:defRPr b="1" sz="1800">
                <a:solidFill>
                  <a:schemeClr val="lt1"/>
                </a:solidFill>
              </a:defRPr>
            </a:lvl1pPr>
            <a:lvl2pPr indent="-313055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330"/>
              <a:buChar char="►"/>
              <a:defRPr/>
            </a:lvl2pPr>
            <a:lvl3pPr indent="-337185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710"/>
              <a:buChar char="▪"/>
              <a:defRPr/>
            </a:lvl3pPr>
            <a:lvl4pPr indent="-337185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710"/>
              <a:buChar char="▪"/>
              <a:defRPr/>
            </a:lvl4pPr>
            <a:lvl5pPr indent="-337185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71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0" name="Google Shape;80;p184"/>
          <p:cNvSpPr txBox="1"/>
          <p:nvPr>
            <p:ph idx="2" type="body"/>
          </p:nvPr>
        </p:nvSpPr>
        <p:spPr>
          <a:xfrm>
            <a:off x="5514975" y="592138"/>
            <a:ext cx="6327775" cy="57800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02895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70"/>
              <a:buChar char="▬"/>
              <a:defRPr/>
            </a:lvl1pPr>
            <a:lvl2pPr indent="-30861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60"/>
              <a:buChar char="►"/>
              <a:defRPr/>
            </a:lvl2pPr>
            <a:lvl3pPr indent="-337185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710"/>
              <a:buChar char="▪"/>
              <a:defRPr/>
            </a:lvl3pPr>
            <a:lvl4pPr indent="-337185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710"/>
              <a:buChar char="▪"/>
              <a:defRPr/>
            </a:lvl4pPr>
            <a:lvl5pPr indent="-337185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71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3249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20.xml"/><Relationship Id="rId41" Type="http://schemas.openxmlformats.org/officeDocument/2006/relationships/theme" Target="../theme/theme1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2E0D2">
            <a:alpha val="0"/>
          </a:srgbClr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75"/>
          <p:cNvSpPr txBox="1"/>
          <p:nvPr>
            <p:ph type="title"/>
          </p:nvPr>
        </p:nvSpPr>
        <p:spPr>
          <a:xfrm>
            <a:off x="596978" y="827809"/>
            <a:ext cx="3366439" cy="1325849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None/>
              <a:defRPr b="1" i="0" sz="3599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75"/>
          <p:cNvSpPr txBox="1"/>
          <p:nvPr>
            <p:ph idx="12" type="sldNum"/>
          </p:nvPr>
        </p:nvSpPr>
        <p:spPr>
          <a:xfrm>
            <a:off x="11417347" y="6323398"/>
            <a:ext cx="483068" cy="1952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1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1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1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1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1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1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1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1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1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sp>
        <p:nvSpPr>
          <p:cNvPr id="12" name="Google Shape;12;p175"/>
          <p:cNvSpPr txBox="1"/>
          <p:nvPr>
            <p:ph idx="11" type="ftr"/>
          </p:nvPr>
        </p:nvSpPr>
        <p:spPr>
          <a:xfrm>
            <a:off x="4259819" y="6672181"/>
            <a:ext cx="4113748" cy="1079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00" u="none" cap="none" strike="noStrik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75"/>
          <p:cNvSpPr txBox="1"/>
          <p:nvPr>
            <p:ph idx="1" type="body"/>
          </p:nvPr>
        </p:nvSpPr>
        <p:spPr>
          <a:xfrm>
            <a:off x="4259818" y="827810"/>
            <a:ext cx="7633695" cy="54622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5873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689"/>
              <a:buFont typeface="Arial"/>
              <a:buChar char="▬"/>
              <a:defRPr b="0" i="0" sz="2599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3055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330"/>
              <a:buFont typeface="Arial"/>
              <a:buChar char="►"/>
              <a:def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5119" lvl="2" marL="1371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2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3055" lvl="3" marL="18288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330"/>
              <a:buFont typeface="Noto Sans Symbols"/>
              <a:buChar char="▪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0989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14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371">
          <p15:clr>
            <a:srgbClr val="F26B43"/>
          </p15:clr>
        </p15:guide>
        <p15:guide id="2" pos="2501">
          <p15:clr>
            <a:srgbClr val="F26B43"/>
          </p15:clr>
        </p15:guide>
        <p15:guide id="3" pos="2683">
          <p15:clr>
            <a:srgbClr val="F26B43"/>
          </p15:clr>
        </p15:guide>
        <p15:guide id="4" pos="7491">
          <p15:clr>
            <a:srgbClr val="F26B43"/>
          </p15:clr>
        </p15:guide>
        <p15:guide id="5" orient="horz" pos="505">
          <p15:clr>
            <a:srgbClr val="F26B43"/>
          </p15:clr>
        </p15:guide>
        <p15:guide id="6" orient="horz" pos="3975">
          <p15:clr>
            <a:srgbClr val="F26B43"/>
          </p15:clr>
        </p15:guide>
        <p15:guide id="7" pos="3863">
          <p15:clr>
            <a:srgbClr val="F26B43"/>
          </p15:clr>
        </p15:guide>
        <p15:guide id="8" orient="horz" pos="216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5.png"/><Relationship Id="rId4" Type="http://schemas.openxmlformats.org/officeDocument/2006/relationships/image" Target="../media/image47.png"/><Relationship Id="rId5" Type="http://schemas.openxmlformats.org/officeDocument/2006/relationships/image" Target="../media/image51.png"/></Relationships>
</file>

<file path=ppt/slides/_rels/slide1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0.xml"/></Relationships>
</file>

<file path=ppt/slides/_rels/slide1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1.xml"/></Relationships>
</file>

<file path=ppt/slides/_rels/slide1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2.xml"/></Relationships>
</file>

<file path=ppt/slides/_rels/slide1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3.xml"/><Relationship Id="rId3" Type="http://schemas.openxmlformats.org/officeDocument/2006/relationships/image" Target="../media/image76.png"/></Relationships>
</file>

<file path=ppt/slides/_rels/slide1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4.xml"/></Relationships>
</file>

<file path=ppt/slides/_rels/slide1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5.xml"/><Relationship Id="rId3" Type="http://schemas.openxmlformats.org/officeDocument/2006/relationships/image" Target="../media/image80.png"/></Relationships>
</file>

<file path=ppt/slides/_rels/slide1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6.xml"/><Relationship Id="rId3" Type="http://schemas.openxmlformats.org/officeDocument/2006/relationships/image" Target="../media/image77.png"/></Relationships>
</file>

<file path=ppt/slides/_rels/slide1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7.xml"/></Relationships>
</file>

<file path=ppt/slides/_rels/slide1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8.xml"/></Relationships>
</file>

<file path=ppt/slides/_rels/slide1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9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0.xml"/></Relationships>
</file>

<file path=ppt/slides/_rels/slide1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11.xml"/></Relationships>
</file>

<file path=ppt/slides/_rels/slide1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2.xml"/></Relationships>
</file>

<file path=ppt/slides/_rels/slide1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3.xml"/></Relationships>
</file>

<file path=ppt/slides/_rels/slide1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4.xml"/><Relationship Id="rId3" Type="http://schemas.openxmlformats.org/officeDocument/2006/relationships/image" Target="../media/image81.png"/></Relationships>
</file>

<file path=ppt/slides/_rels/slide1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5.xml"/><Relationship Id="rId3" Type="http://schemas.openxmlformats.org/officeDocument/2006/relationships/image" Target="../media/image81.png"/></Relationships>
</file>

<file path=ppt/slides/_rels/slide1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6.xml"/><Relationship Id="rId3" Type="http://schemas.openxmlformats.org/officeDocument/2006/relationships/image" Target="../media/image81.png"/></Relationships>
</file>

<file path=ppt/slides/_rels/slide1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7.xml"/></Relationships>
</file>

<file path=ppt/slides/_rels/slide1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8.xml"/><Relationship Id="rId3" Type="http://schemas.openxmlformats.org/officeDocument/2006/relationships/image" Target="../media/image82.png"/></Relationships>
</file>

<file path=ppt/slides/_rels/slide1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9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0.xml"/></Relationships>
</file>

<file path=ppt/slides/_rels/slide1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1.xml"/></Relationships>
</file>

<file path=ppt/slides/_rels/slide1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2.xml"/></Relationships>
</file>

<file path=ppt/slides/_rels/slide1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3.xml"/></Relationships>
</file>

<file path=ppt/slides/_rels/slide1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4.xml"/></Relationships>
</file>

<file path=ppt/slides/_rels/slide1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5.xml"/></Relationships>
</file>

<file path=ppt/slides/_rels/slide1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6.xml"/></Relationships>
</file>

<file path=ppt/slides/_rels/slide1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7.xml"/><Relationship Id="rId3" Type="http://schemas.openxmlformats.org/officeDocument/2006/relationships/image" Target="../media/image85.png"/></Relationships>
</file>

<file path=ppt/slides/_rels/slide1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8.xml"/><Relationship Id="rId3" Type="http://schemas.openxmlformats.org/officeDocument/2006/relationships/image" Target="../media/image91.png"/></Relationships>
</file>

<file path=ppt/slides/_rels/slide1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9.xml"/><Relationship Id="rId3" Type="http://schemas.openxmlformats.org/officeDocument/2006/relationships/image" Target="../media/image9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6.png"/><Relationship Id="rId4" Type="http://schemas.openxmlformats.org/officeDocument/2006/relationships/image" Target="../media/image48.png"/></Relationships>
</file>

<file path=ppt/slides/_rels/slide1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0.xml"/><Relationship Id="rId3" Type="http://schemas.openxmlformats.org/officeDocument/2006/relationships/image" Target="../media/image88.png"/></Relationships>
</file>

<file path=ppt/slides/_rels/slide1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1.xml"/></Relationships>
</file>

<file path=ppt/slides/_rels/slide1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2.xml"/></Relationships>
</file>

<file path=ppt/slides/_rels/slide1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3.xml"/></Relationships>
</file>

<file path=ppt/slides/_rels/slide1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4.xml"/></Relationships>
</file>

<file path=ppt/slides/_rels/slide1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5.xml"/></Relationships>
</file>

<file path=ppt/slides/_rels/slide1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6.xml"/></Relationships>
</file>

<file path=ppt/slides/_rels/slide1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7.xml"/></Relationships>
</file>

<file path=ppt/slides/_rels/slide1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8.xml"/></Relationships>
</file>

<file path=ppt/slides/_rels/slide1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9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1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0.xml"/><Relationship Id="rId3" Type="http://schemas.openxmlformats.org/officeDocument/2006/relationships/image" Target="../media/image83.png"/></Relationships>
</file>

<file path=ppt/slides/_rels/slide1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1.xml"/></Relationships>
</file>

<file path=ppt/slides/_rels/slide1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2.xml"/></Relationships>
</file>

<file path=ppt/slides/_rels/slide1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3.xml"/></Relationships>
</file>

<file path=ppt/slides/_rels/slide1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4.xml"/></Relationships>
</file>

<file path=ppt/slides/_rels/slide1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5.xml"/></Relationships>
</file>

<file path=ppt/slides/_rels/slide1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6.xml"/></Relationships>
</file>

<file path=ppt/slides/_rels/slide1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7.xml"/></Relationships>
</file>

<file path=ppt/slides/_rels/slide1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48.xml"/></Relationships>
</file>

<file path=ppt/slides/_rels/slide1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9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1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0.xml"/></Relationships>
</file>

<file path=ppt/slides/_rels/slide1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51.xml"/></Relationships>
</file>

<file path=ppt/slides/_rels/slide1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2.xml"/></Relationships>
</file>

<file path=ppt/slides/_rels/slide1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3.xml"/></Relationships>
</file>

<file path=ppt/slides/_rels/slide1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4.xml"/></Relationships>
</file>

<file path=ppt/slides/_rels/slide1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5.xml"/></Relationships>
</file>

<file path=ppt/slides/_rels/slide1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6.xml"/></Relationships>
</file>

<file path=ppt/slides/_rels/slide1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7.xml"/></Relationships>
</file>

<file path=ppt/slides/_rels/slide1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58.xml"/></Relationships>
</file>

<file path=ppt/slides/_rels/slide1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9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60.xml"/></Relationships>
</file>

<file path=ppt/slides/_rels/slide1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1.xml"/><Relationship Id="rId3" Type="http://schemas.openxmlformats.org/officeDocument/2006/relationships/image" Target="../media/image42.png"/></Relationships>
</file>

<file path=ppt/slides/_rels/slide1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2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52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53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54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5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9.png"/><Relationship Id="rId4" Type="http://schemas.openxmlformats.org/officeDocument/2006/relationships/image" Target="../media/image40.png"/><Relationship Id="rId5" Type="http://schemas.openxmlformats.org/officeDocument/2006/relationships/image" Target="../media/image41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57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56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59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66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70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60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62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61.pn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1.xml"/><Relationship Id="rId3" Type="http://schemas.openxmlformats.org/officeDocument/2006/relationships/image" Target="../media/image64.png"/><Relationship Id="rId4" Type="http://schemas.openxmlformats.org/officeDocument/2006/relationships/image" Target="../media/image69.png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2.xml"/><Relationship Id="rId3" Type="http://schemas.openxmlformats.org/officeDocument/2006/relationships/image" Target="../media/image67.png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3.xml"/><Relationship Id="rId3" Type="http://schemas.openxmlformats.org/officeDocument/2006/relationships/image" Target="../media/image73.png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4.xml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5.xml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6.xml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7.xml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8.xml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9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0.xml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1.xml"/><Relationship Id="rId3" Type="http://schemas.openxmlformats.org/officeDocument/2006/relationships/image" Target="../media/image79.png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2.xml"/><Relationship Id="rId3" Type="http://schemas.openxmlformats.org/officeDocument/2006/relationships/image" Target="../media/image89.png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3.xml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4.xml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5.xml"/></Relationships>
</file>

<file path=ppt/slides/_rels/slide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6.xml"/></Relationships>
</file>

<file path=ppt/slides/_rels/slide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7.xml"/></Relationships>
</file>

<file path=ppt/slides/_rels/slide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8.xml"/></Relationships>
</file>

<file path=ppt/slides/_rels/slide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9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0.xml"/></Relationships>
</file>

<file path=ppt/slides/_rels/slide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1.xml"/></Relationships>
</file>

<file path=ppt/slides/_rels/slide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2.xml"/><Relationship Id="rId3" Type="http://schemas.openxmlformats.org/officeDocument/2006/relationships/image" Target="../media/image72.png"/></Relationships>
</file>

<file path=ppt/slides/_rels/slide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3.xml"/><Relationship Id="rId3" Type="http://schemas.openxmlformats.org/officeDocument/2006/relationships/image" Target="../media/image84.png"/></Relationships>
</file>

<file path=ppt/slides/_rels/slide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4.xml"/></Relationships>
</file>

<file path=ppt/slides/_rels/slide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5.xml"/><Relationship Id="rId3" Type="http://schemas.openxmlformats.org/officeDocument/2006/relationships/image" Target="../media/image87.png"/></Relationships>
</file>

<file path=ppt/slides/_rels/slide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6.xml"/></Relationships>
</file>

<file path=ppt/slides/_rels/slide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7.xml"/></Relationships>
</file>

<file path=ppt/slides/_rels/slide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8.xml"/></Relationships>
</file>

<file path=ppt/slides/_rels/slide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9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3.png"/><Relationship Id="rId4" Type="http://schemas.openxmlformats.org/officeDocument/2006/relationships/image" Target="../media/image45.png"/><Relationship Id="rId5" Type="http://schemas.openxmlformats.org/officeDocument/2006/relationships/image" Target="../media/image42.png"/></Relationships>
</file>

<file path=ppt/slides/_rels/slide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0.xml"/></Relationships>
</file>

<file path=ppt/slides/_rels/slide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1.xml"/></Relationships>
</file>

<file path=ppt/slides/_rels/slide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2.xml"/><Relationship Id="rId3" Type="http://schemas.openxmlformats.org/officeDocument/2006/relationships/image" Target="../media/image74.png"/></Relationships>
</file>

<file path=ppt/slides/_rels/slide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3.xml"/></Relationships>
</file>

<file path=ppt/slides/_rels/slide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4.xml"/></Relationships>
</file>

<file path=ppt/slides/_rels/slide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5.xml"/><Relationship Id="rId3" Type="http://schemas.openxmlformats.org/officeDocument/2006/relationships/image" Target="../media/image75.png"/></Relationships>
</file>

<file path=ppt/slides/_rels/slide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6.xml"/></Relationships>
</file>

<file path=ppt/slides/_rels/slide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7.xml"/></Relationships>
</file>

<file path=ppt/slides/_rels/slide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8.xml"/></Relationships>
</file>

<file path=ppt/slides/_rels/slide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"/>
          <p:cNvSpPr txBox="1"/>
          <p:nvPr>
            <p:ph idx="1" type="body"/>
          </p:nvPr>
        </p:nvSpPr>
        <p:spPr>
          <a:xfrm>
            <a:off x="1754659" y="1564278"/>
            <a:ext cx="10138853" cy="478689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0" lIns="91425" spcFirstLastPara="1" rIns="91425" wrap="square" tIns="144000">
            <a:normAutofit fontScale="85000" lnSpcReduction="20000"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62524"/>
              <a:buChar char="▬"/>
            </a:pPr>
            <a:r>
              <a:rPr lang="fr-FR"/>
              <a:t>Bonjour,</a:t>
            </a:r>
            <a:br>
              <a:rPr lang="fr-FR"/>
            </a:br>
            <a:br>
              <a:rPr lang="fr-FR"/>
            </a:br>
            <a:r>
              <a:rPr lang="fr-FR"/>
              <a:t>Merci d'utiliser ce jeu de slides pour l'animation de cette formation.</a:t>
            </a:r>
            <a:br>
              <a:rPr lang="fr-FR"/>
            </a:b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62524"/>
              <a:buChar char="▬"/>
            </a:pPr>
            <a:r>
              <a:rPr lang="fr-FR"/>
              <a:t>Ce très court message pour vous informer que les diapositives sont rangées dans des sections et que la première section vous est destinée : « Consignes formateur »</a:t>
            </a:r>
            <a:br>
              <a:rPr lang="fr-FR"/>
            </a:br>
            <a:r>
              <a:rPr lang="fr-FR"/>
              <a:t>Les diapositives s'y trouvant sont masquées </a:t>
            </a:r>
            <a:br>
              <a:rPr lang="fr-FR"/>
            </a:br>
            <a:r>
              <a:rPr lang="fr-FR"/>
              <a:t>(elles ne peuvent être diffusées en diaporama)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62524"/>
              <a:buChar char="▬"/>
            </a:pPr>
            <a:r>
              <a:rPr lang="fr-FR"/>
              <a:t>Nous vous remercions par avance de prendre connaissance de ces différentes consignes pour adopter l'approche pédagogique et utiliser les outils d’animation à votre disposition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62524"/>
              <a:buChar char="▬"/>
            </a:pPr>
            <a:br>
              <a:rPr lang="fr-FR"/>
            </a:br>
            <a:r>
              <a:rPr lang="fr-FR"/>
              <a:t>L’équipe pédagogique</a:t>
            </a:r>
            <a:br>
              <a:rPr lang="fr-FR"/>
            </a:br>
            <a:endParaRPr/>
          </a:p>
        </p:txBody>
      </p:sp>
      <p:sp>
        <p:nvSpPr>
          <p:cNvPr id="330" name="Google Shape;330;p1"/>
          <p:cNvSpPr txBox="1"/>
          <p:nvPr>
            <p:ph type="title"/>
          </p:nvPr>
        </p:nvSpPr>
        <p:spPr>
          <a:xfrm>
            <a:off x="1486093" y="600374"/>
            <a:ext cx="10393179" cy="63929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b" bIns="108000" lIns="108000" spcFirstLastPara="1" rIns="0" wrap="square" tIns="108000">
            <a:spAutoFit/>
          </a:bodyPr>
          <a:lstStyle/>
          <a:p>
            <a:pPr indent="0" lvl="0" marL="0" rtl="0" algn="l">
              <a:lnSpc>
                <a:spcPct val="95142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Messages pour les formateurs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10"/>
          <p:cNvSpPr txBox="1"/>
          <p:nvPr>
            <p:ph idx="1" type="body"/>
          </p:nvPr>
        </p:nvSpPr>
        <p:spPr>
          <a:xfrm>
            <a:off x="1371600" y="1052645"/>
            <a:ext cx="5943600" cy="542435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0" lIns="91425" spcFirstLastPara="1" rIns="91425" wrap="square" tIns="1440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Une organisation par sections</a:t>
            </a:r>
            <a:endParaRPr/>
          </a:p>
          <a:p>
            <a:pPr indent="-155543" lvl="1" marL="533293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330"/>
              <a:buChar char="►"/>
            </a:pPr>
            <a:r>
              <a:rPr lang="fr-FR"/>
              <a:t>Les diapositives sont organisées dans des sections</a:t>
            </a:r>
            <a:endParaRPr/>
          </a:p>
          <a:p>
            <a:pPr indent="-155543" lvl="1" marL="53329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30"/>
              <a:buChar char="►"/>
            </a:pPr>
            <a:r>
              <a:rPr lang="fr-FR"/>
              <a:t>Pour faciliter la navigation dans les différentes diapositives, </a:t>
            </a:r>
            <a:endParaRPr/>
          </a:p>
          <a:p>
            <a:pPr indent="-457200" lvl="1" marL="834949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20"/>
              <a:buFont typeface="Arial"/>
              <a:buAutoNum type="arabicPeriod"/>
            </a:pPr>
            <a:r>
              <a:rPr lang="fr-FR" sz="1600"/>
              <a:t>Activez l'affichage par trieuse (en bas de l’écran)</a:t>
            </a:r>
            <a:endParaRPr/>
          </a:p>
          <a:p>
            <a:pPr indent="-457200" lvl="1" marL="834949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20"/>
              <a:buFont typeface="Arial"/>
              <a:buAutoNum type="arabicPeriod"/>
            </a:pPr>
            <a:r>
              <a:rPr lang="fr-FR" sz="1600"/>
              <a:t>Zoomez dézoomer pour avoir une vue plus ou moins précise des vignettes de diapositives.</a:t>
            </a:r>
            <a:endParaRPr/>
          </a:p>
          <a:p>
            <a:pPr indent="-457200" lvl="1" marL="834949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20"/>
              <a:buFont typeface="Arial"/>
              <a:buAutoNum type="arabicPeriod"/>
            </a:pPr>
            <a:r>
              <a:rPr lang="fr-FR" sz="1600"/>
              <a:t>Selon vos besoins, vous pouvez réaliser un clic droit sur une section pour réduire une ou toutes les sections</a:t>
            </a:r>
            <a:endParaRPr/>
          </a:p>
          <a:p>
            <a:pPr indent="-457200" lvl="1" marL="834949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20"/>
              <a:buFont typeface="Arial"/>
              <a:buAutoNum type="arabicPeriod"/>
            </a:pPr>
            <a:r>
              <a:rPr lang="fr-FR" sz="1600"/>
              <a:t>De façon générale le nom des sections respecte le chapitrage de la formation</a:t>
            </a:r>
            <a:endParaRPr/>
          </a:p>
        </p:txBody>
      </p:sp>
      <p:sp>
        <p:nvSpPr>
          <p:cNvPr id="433" name="Google Shape;433;p10"/>
          <p:cNvSpPr txBox="1"/>
          <p:nvPr>
            <p:ph type="title"/>
          </p:nvPr>
        </p:nvSpPr>
        <p:spPr>
          <a:xfrm>
            <a:off x="1373746" y="413350"/>
            <a:ext cx="10393179" cy="63929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b" bIns="108000" lIns="108000" spcFirstLastPara="1" rIns="0" wrap="square" tIns="108000">
            <a:spAutoFit/>
          </a:bodyPr>
          <a:lstStyle/>
          <a:p>
            <a:pPr indent="0" lvl="0" marL="0" rtl="0" algn="l">
              <a:lnSpc>
                <a:spcPct val="95142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Naviguer dans le jeu de slides</a:t>
            </a:r>
            <a:endParaRPr/>
          </a:p>
        </p:txBody>
      </p:sp>
      <p:pic>
        <p:nvPicPr>
          <p:cNvPr id="434" name="Google Shape;434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11864" y="2658024"/>
            <a:ext cx="2903472" cy="7849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35" name="Google Shape;435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30880" y="1427573"/>
            <a:ext cx="2903472" cy="7849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36" name="Google Shape;436;p1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153169" y="3748724"/>
            <a:ext cx="2667231" cy="2499577"/>
          </a:xfrm>
          <a:prstGeom prst="rect">
            <a:avLst/>
          </a:prstGeom>
          <a:noFill/>
          <a:ln>
            <a:noFill/>
          </a:ln>
        </p:spPr>
      </p:pic>
      <p:sp>
        <p:nvSpPr>
          <p:cNvPr id="437" name="Google Shape;437;p10"/>
          <p:cNvSpPr/>
          <p:nvPr/>
        </p:nvSpPr>
        <p:spPr>
          <a:xfrm>
            <a:off x="7792217" y="1071274"/>
            <a:ext cx="639294" cy="639294"/>
          </a:xfrm>
          <a:prstGeom prst="ellipse">
            <a:avLst/>
          </a:prstGeom>
          <a:solidFill>
            <a:schemeClr val="accent1"/>
          </a:solidFill>
          <a:ln cap="flat" cmpd="sng" w="10775">
            <a:solidFill>
              <a:srgbClr val="17231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/>
          </a:p>
        </p:txBody>
      </p:sp>
      <p:sp>
        <p:nvSpPr>
          <p:cNvPr id="438" name="Google Shape;438;p10"/>
          <p:cNvSpPr/>
          <p:nvPr/>
        </p:nvSpPr>
        <p:spPr>
          <a:xfrm>
            <a:off x="7930880" y="2513258"/>
            <a:ext cx="639294" cy="639294"/>
          </a:xfrm>
          <a:prstGeom prst="ellipse">
            <a:avLst/>
          </a:prstGeom>
          <a:solidFill>
            <a:schemeClr val="accent1"/>
          </a:solidFill>
          <a:ln cap="flat" cmpd="sng" w="10775">
            <a:solidFill>
              <a:srgbClr val="17231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/>
          </a:p>
        </p:txBody>
      </p:sp>
      <p:sp>
        <p:nvSpPr>
          <p:cNvPr id="439" name="Google Shape;439;p10"/>
          <p:cNvSpPr/>
          <p:nvPr/>
        </p:nvSpPr>
        <p:spPr>
          <a:xfrm>
            <a:off x="7766641" y="3429000"/>
            <a:ext cx="639294" cy="639294"/>
          </a:xfrm>
          <a:prstGeom prst="ellipse">
            <a:avLst/>
          </a:prstGeom>
          <a:solidFill>
            <a:schemeClr val="accent1"/>
          </a:solidFill>
          <a:ln cap="flat" cmpd="sng" w="10775">
            <a:solidFill>
              <a:srgbClr val="17231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/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5" name="Shape 1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6" name="Google Shape;1016;p105"/>
          <p:cNvSpPr txBox="1"/>
          <p:nvPr>
            <p:ph type="title"/>
          </p:nvPr>
        </p:nvSpPr>
        <p:spPr>
          <a:xfrm>
            <a:off x="588101" y="810084"/>
            <a:ext cx="3382755" cy="136111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108000" lIns="108000" spcFirstLastPara="1" rIns="0" wrap="square" tIns="1080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7249"/>
              <a:buFont typeface="Arial"/>
              <a:buNone/>
            </a:pPr>
            <a:r>
              <a:rPr lang="fr-FR"/>
              <a:t>Objectifs pédagogiques</a:t>
            </a:r>
            <a:br>
              <a:rPr lang="fr-FR"/>
            </a:br>
            <a:endParaRPr/>
          </a:p>
        </p:txBody>
      </p:sp>
      <p:sp>
        <p:nvSpPr>
          <p:cNvPr id="1017" name="Google Shape;1017;p105"/>
          <p:cNvSpPr txBox="1"/>
          <p:nvPr>
            <p:ph idx="2" type="body"/>
          </p:nvPr>
        </p:nvSpPr>
        <p:spPr>
          <a:xfrm>
            <a:off x="5514975" y="592138"/>
            <a:ext cx="6327775" cy="57800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10000"/>
          </a:bodyPr>
          <a:lstStyle/>
          <a:p>
            <a:pPr indent="-335112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1 - Introduction et rappels ES6 / TypeScript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2 - Le framework React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3 - Le JSX et les composants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4 - Les Props</a:t>
            </a:r>
            <a:endParaRPr>
              <a:solidFill>
                <a:srgbClr val="BFBFBF"/>
              </a:solidFill>
            </a:endParaRPr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5 - Le State	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6 - Les Hooks</a:t>
            </a:r>
            <a:endParaRPr>
              <a:solidFill>
                <a:srgbClr val="BFBFBF"/>
              </a:solidFill>
            </a:endParaRPr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7 - Les événements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b="1" lang="fr-FR"/>
              <a:t>Chapitre 8 - Rendu conditionnel et liste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9 - Les formulaires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10 - Le routing et la navigation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11 - Introduction à </a:t>
            </a:r>
            <a:r>
              <a:rPr lang="fr-FR">
                <a:solidFill>
                  <a:srgbClr val="BFBFBF"/>
                </a:solidFill>
              </a:rPr>
              <a:t>l’</a:t>
            </a:r>
            <a:r>
              <a:rPr lang="fr-FR">
                <a:solidFill>
                  <a:srgbClr val="BFBFBF"/>
                </a:solidFill>
              </a:rPr>
              <a:t>architecture flux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12 - Les tests</a:t>
            </a:r>
            <a:endParaRPr/>
          </a:p>
          <a:p>
            <a:pPr indent="-259703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4999"/>
              <a:buNone/>
            </a:pPr>
            <a:r>
              <a:t/>
            </a:r>
            <a:endParaRPr/>
          </a:p>
        </p:txBody>
      </p:sp>
      <p:sp>
        <p:nvSpPr>
          <p:cNvPr id="1018" name="Google Shape;1018;p105"/>
          <p:cNvSpPr txBox="1"/>
          <p:nvPr>
            <p:ph idx="1" type="body"/>
          </p:nvPr>
        </p:nvSpPr>
        <p:spPr>
          <a:xfrm>
            <a:off x="996173" y="4271918"/>
            <a:ext cx="5436429" cy="1993944"/>
          </a:xfrm>
          <a:prstGeom prst="rect">
            <a:avLst/>
          </a:prstGeom>
          <a:solidFill>
            <a:srgbClr val="7B0049"/>
          </a:solidFill>
          <a:ln>
            <a:noFill/>
          </a:ln>
        </p:spPr>
        <p:txBody>
          <a:bodyPr anchorCtr="0" anchor="t" bIns="144000" lIns="0" spcFirstLastPara="1" rIns="108000" wrap="square" tIns="45700">
            <a:normAutofit fontScale="70000" lnSpcReduction="20000"/>
          </a:bodyPr>
          <a:lstStyle/>
          <a:p>
            <a:pPr indent="-282575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64999"/>
              <a:buChar char="•"/>
            </a:pPr>
            <a:r>
              <a:rPr lang="fr-FR"/>
              <a:t>Comprendre les techniques de rendu conditionnel en React.</a:t>
            </a:r>
            <a:endParaRPr/>
          </a:p>
          <a:p>
            <a:pPr indent="-282575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64999"/>
              <a:buChar char="•"/>
            </a:pPr>
            <a:r>
              <a:rPr lang="fr-FR"/>
              <a:t>Apprendre à utiliser les structures conditionnelles pour afficher ou masquer des éléments.</a:t>
            </a:r>
            <a:endParaRPr/>
          </a:p>
          <a:p>
            <a:pPr indent="-282575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64999"/>
              <a:buChar char="•"/>
            </a:pPr>
            <a:r>
              <a:rPr lang="fr-FR"/>
              <a:t>Savoir manipuler des listes en React pour rendre des collections d'éléments.</a:t>
            </a:r>
            <a:endParaRPr/>
          </a:p>
          <a:p>
            <a:pPr indent="-282575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64999"/>
              <a:buChar char="•"/>
            </a:pPr>
            <a:r>
              <a:rPr lang="fr-FR"/>
              <a:t>Comprendre l'importance des clés (key) dans le rendu des listes et leur rôle dans l'optimisation des performances.</a:t>
            </a:r>
            <a:endParaRPr/>
          </a:p>
          <a:p>
            <a:pPr indent="-282575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64999"/>
              <a:buChar char="•"/>
            </a:pPr>
            <a:r>
              <a:rPr lang="fr-FR"/>
              <a:t>Explorer les fragments en React pour retourner plusieurs éléments sans créer d'élément parent supplémentaire.</a:t>
            </a:r>
            <a:endParaRPr/>
          </a:p>
          <a:p>
            <a:pPr indent="-230568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6499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2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" name="Google Shape;1023;p106"/>
          <p:cNvSpPr txBox="1"/>
          <p:nvPr>
            <p:ph type="title"/>
          </p:nvPr>
        </p:nvSpPr>
        <p:spPr>
          <a:xfrm>
            <a:off x="587452" y="4029731"/>
            <a:ext cx="3383403" cy="833534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Arial"/>
              <a:buNone/>
            </a:pPr>
            <a:r>
              <a:rPr lang="fr-FR"/>
              <a:t>Messages clés</a:t>
            </a:r>
            <a:br>
              <a:rPr lang="fr-FR"/>
            </a:br>
            <a:endParaRPr/>
          </a:p>
        </p:txBody>
      </p:sp>
      <p:sp>
        <p:nvSpPr>
          <p:cNvPr id="1024" name="Google Shape;1024;p106"/>
          <p:cNvSpPr txBox="1"/>
          <p:nvPr>
            <p:ph idx="1" type="body"/>
          </p:nvPr>
        </p:nvSpPr>
        <p:spPr>
          <a:xfrm>
            <a:off x="4394200" y="390525"/>
            <a:ext cx="7415213" cy="5614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10000"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Le rendu conditionnel permet d'afficher ou de masquer des éléments en fonction de certaines conditions.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Les opérateurs ternaires et les expressions logiques (&amp;&amp;, ||) sont couramment utilisés pour le rendu conditionnel en React.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Les listes d'éléments en React sont rendues en utilisant des tableaux ou des tableaux d’objets, des méthodes comme .map() facilitent la manipulation des éléments.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Chaque élément de liste doit avoir une clé unique (key) pour aider React à optimiser le rendu et la mise à jour des éléments.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Les fragments permettent de retourner plusieurs éléments sans ajouter de nœud parent supplémentaire, optimisant ainsi la structure du DOM.</a:t>
            </a:r>
            <a:endParaRPr/>
          </a:p>
          <a:p>
            <a:pPr indent="-251654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499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8" name="Shape 1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" name="Google Shape;1029;p107"/>
          <p:cNvSpPr txBox="1"/>
          <p:nvPr>
            <p:ph type="title"/>
          </p:nvPr>
        </p:nvSpPr>
        <p:spPr>
          <a:xfrm>
            <a:off x="297608" y="2766075"/>
            <a:ext cx="3095298" cy="771979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</a:pPr>
            <a:r>
              <a:rPr lang="fr-FR"/>
              <a:t>Questions rebonds</a:t>
            </a:r>
            <a:br>
              <a:rPr lang="fr-FR"/>
            </a:br>
            <a:endParaRPr/>
          </a:p>
        </p:txBody>
      </p:sp>
      <p:sp>
        <p:nvSpPr>
          <p:cNvPr id="1030" name="Google Shape;1030;p107"/>
          <p:cNvSpPr txBox="1"/>
          <p:nvPr>
            <p:ph idx="1" type="body"/>
          </p:nvPr>
        </p:nvSpPr>
        <p:spPr>
          <a:xfrm>
            <a:off x="7472363" y="1082675"/>
            <a:ext cx="4572000" cy="49323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20000"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Avez-vous déjà implémenté des fonctionnalités de rendu conditionnel dans vos projets ? Si oui, comment avez-vous géré cela ?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Comment gérez-vous actuellement le rendu de collections d'éléments dans vos applications web ?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Pouvez-vous donner un exemple où l'utilisation des clés (key) a amélioré les performances ou la gestion de l'état dans votre projet ?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Comment évitez-vous les problèmes de performance liés au rendu de grandes listes d'éléments dans vos applications ?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Avez-vous déjà utilisé des fragments dans React ? Dans quel contexte et pour quel bénéfice ?</a:t>
            </a:r>
            <a:endParaRPr/>
          </a:p>
          <a:p>
            <a:pPr indent="-2677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499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4" name="Shape 1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Google Shape;1035;p108"/>
          <p:cNvSpPr txBox="1"/>
          <p:nvPr>
            <p:ph type="title"/>
          </p:nvPr>
        </p:nvSpPr>
        <p:spPr>
          <a:xfrm>
            <a:off x="1257005" y="367779"/>
            <a:ext cx="9677990" cy="771979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1 : Contenu conditionnel et raccourcis (&amp;&amp;, ternaires)</a:t>
            </a:r>
            <a:br>
              <a:rPr lang="fr-FR"/>
            </a:br>
            <a:endParaRPr/>
          </a:p>
        </p:txBody>
      </p:sp>
      <p:sp>
        <p:nvSpPr>
          <p:cNvPr id="1036" name="Google Shape;1036;p108"/>
          <p:cNvSpPr txBox="1"/>
          <p:nvPr>
            <p:ph idx="1" type="body"/>
          </p:nvPr>
        </p:nvSpPr>
        <p:spPr>
          <a:xfrm>
            <a:off x="4788067" y="2238374"/>
            <a:ext cx="5919788" cy="4246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Rendu conditionnel avec &amp;&amp; et opérateur ternaire.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Utilisation de conditions pour afficher ou masquer des éléments.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Simplification du code avec des raccourcis conditionnels.</a:t>
            </a:r>
            <a:endParaRPr/>
          </a:p>
          <a:p>
            <a:pPr indent="-235557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  <p:pic>
        <p:nvPicPr>
          <p:cNvPr descr="Une image contenant texte, Appareils électroniques, capture d’écran, affichage&#10;&#10;Description générée automatiquement" id="1037" name="Google Shape;1037;p10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5735" y="3526971"/>
            <a:ext cx="3844301" cy="33310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1" name="Shape 1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Google Shape;1042;p109"/>
          <p:cNvSpPr txBox="1"/>
          <p:nvPr>
            <p:ph type="title"/>
          </p:nvPr>
        </p:nvSpPr>
        <p:spPr>
          <a:xfrm>
            <a:off x="1257005" y="367779"/>
            <a:ext cx="9677990" cy="771979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2 : Listes et raccourcis (higher order functions : map, filter, ...)</a:t>
            </a:r>
            <a:br>
              <a:rPr lang="fr-FR"/>
            </a:br>
            <a:endParaRPr/>
          </a:p>
        </p:txBody>
      </p:sp>
      <p:sp>
        <p:nvSpPr>
          <p:cNvPr id="1043" name="Google Shape;1043;p109"/>
          <p:cNvSpPr txBox="1"/>
          <p:nvPr>
            <p:ph idx="1" type="body"/>
          </p:nvPr>
        </p:nvSpPr>
        <p:spPr>
          <a:xfrm>
            <a:off x="4788067" y="2238374"/>
            <a:ext cx="5919788" cy="4246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Utilisation des higher order functions (map, filter).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Afficher des listes d'éléments en React.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Manipulation efficace des données de liste.</a:t>
            </a:r>
            <a:endParaRPr/>
          </a:p>
          <a:p>
            <a:pPr indent="-235557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110"/>
          <p:cNvSpPr txBox="1"/>
          <p:nvPr>
            <p:ph type="title"/>
          </p:nvPr>
        </p:nvSpPr>
        <p:spPr>
          <a:xfrm>
            <a:off x="1257005" y="367779"/>
            <a:ext cx="9677990" cy="771979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3 : Les clés (key) et le DOM Virtuel</a:t>
            </a:r>
            <a:br>
              <a:rPr lang="fr-FR"/>
            </a:br>
            <a:endParaRPr/>
          </a:p>
        </p:txBody>
      </p:sp>
      <p:sp>
        <p:nvSpPr>
          <p:cNvPr id="1049" name="Google Shape;1049;p110"/>
          <p:cNvSpPr txBox="1"/>
          <p:nvPr>
            <p:ph idx="1" type="body"/>
          </p:nvPr>
        </p:nvSpPr>
        <p:spPr>
          <a:xfrm>
            <a:off x="4788067" y="2238374"/>
            <a:ext cx="5919788" cy="4246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Importance des clés (key) en React.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Optimisation des performances avec les clés.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Utilisation des clés pour la réconciliation du DOM Virtuel.</a:t>
            </a:r>
            <a:endParaRPr/>
          </a:p>
          <a:p>
            <a:pPr indent="-235557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  <p:pic>
        <p:nvPicPr>
          <p:cNvPr descr="Une image contenant texte, capture d’écran, affichage, logiciel&#10;&#10;Description générée automatiquement" id="1050" name="Google Shape;1050;p1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8364" y="2752531"/>
            <a:ext cx="4105469" cy="41054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4" name="Shape 1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5" name="Google Shape;1055;p111"/>
          <p:cNvSpPr txBox="1"/>
          <p:nvPr>
            <p:ph type="title"/>
          </p:nvPr>
        </p:nvSpPr>
        <p:spPr>
          <a:xfrm>
            <a:off x="1257005" y="367779"/>
            <a:ext cx="9677990" cy="771979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4 : Les fragments</a:t>
            </a:r>
            <a:br>
              <a:rPr lang="fr-FR"/>
            </a:br>
            <a:endParaRPr/>
          </a:p>
        </p:txBody>
      </p:sp>
      <p:sp>
        <p:nvSpPr>
          <p:cNvPr id="1056" name="Google Shape;1056;p111"/>
          <p:cNvSpPr txBox="1"/>
          <p:nvPr>
            <p:ph idx="1" type="body"/>
          </p:nvPr>
        </p:nvSpPr>
        <p:spPr>
          <a:xfrm>
            <a:off x="4788067" y="2238374"/>
            <a:ext cx="5919788" cy="4246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Utilisation des fragments en React.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Simplifier le rendu sans éléments DOM supplémentaires.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Avantages des fragments pour la performance et la structure.</a:t>
            </a:r>
            <a:endParaRPr/>
          </a:p>
          <a:p>
            <a:pPr indent="-235557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  <p:pic>
        <p:nvPicPr>
          <p:cNvPr descr="Une image contenant texte, capture d’écran, logiciel, affichage&#10;&#10;Description générée automatiquement" id="1057" name="Google Shape;1057;p1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1299" y="2883159"/>
            <a:ext cx="4598346" cy="39748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1" name="Shape 1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" name="Google Shape;1062;p112"/>
          <p:cNvSpPr txBox="1"/>
          <p:nvPr>
            <p:ph type="title"/>
          </p:nvPr>
        </p:nvSpPr>
        <p:spPr>
          <a:xfrm>
            <a:off x="4556867" y="466068"/>
            <a:ext cx="3366439" cy="433553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fr-FR"/>
              <a:t>Ateliers</a:t>
            </a:r>
            <a:br>
              <a:rPr lang="fr-FR"/>
            </a:br>
            <a:endParaRPr/>
          </a:p>
        </p:txBody>
      </p:sp>
      <p:sp>
        <p:nvSpPr>
          <p:cNvPr id="1063" name="Google Shape;1063;p112"/>
          <p:cNvSpPr txBox="1"/>
          <p:nvPr>
            <p:ph idx="1" type="body"/>
          </p:nvPr>
        </p:nvSpPr>
        <p:spPr>
          <a:xfrm>
            <a:off x="4427621" y="899620"/>
            <a:ext cx="6595857" cy="58059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10"/>
              <a:buChar char="▬"/>
            </a:pPr>
            <a:r>
              <a:rPr lang="fr-FR"/>
              <a:t>Objectifs de l'atelier :</a:t>
            </a:r>
            <a:endParaRPr/>
          </a:p>
          <a:p>
            <a:pPr indent="-155543" lvl="1" marL="533293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80"/>
              <a:buChar char="►"/>
            </a:pPr>
            <a:r>
              <a:rPr lang="fr-FR"/>
              <a:t>Apprendre à implémenter des rendus conditionnels en React.</a:t>
            </a:r>
            <a:endParaRPr/>
          </a:p>
          <a:p>
            <a:pPr indent="-155543" lvl="1" marL="53329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980"/>
              <a:buChar char="►"/>
            </a:pPr>
            <a:r>
              <a:rPr lang="fr-FR"/>
              <a:t>Manipuler et rendre des listes d'éléments en utilisant des clés uniques.</a:t>
            </a:r>
            <a:endParaRPr/>
          </a:p>
          <a:p>
            <a:pPr indent="-155543" lvl="1" marL="53329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980"/>
              <a:buChar char="►"/>
            </a:pPr>
            <a:r>
              <a:rPr lang="fr-FR"/>
              <a:t>Utiliser des fragments pour retourner plusieurs éléments sans créer de nœud parent supplémentaire.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SzPts val="910"/>
              <a:buChar char="▬"/>
            </a:pPr>
            <a:r>
              <a:rPr lang="fr-FR"/>
              <a:t>Énoncé de l'atelier :</a:t>
            </a:r>
            <a:endParaRPr/>
          </a:p>
          <a:p>
            <a:pPr indent="-155543" lvl="1" marL="533293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80"/>
              <a:buChar char="►"/>
            </a:pPr>
            <a:r>
              <a:rPr lang="fr-FR"/>
              <a:t>Créez un composant qui affiche un message de bienvenue conditionnellement, basé sur une variable d'état isLoggedIn.</a:t>
            </a:r>
            <a:endParaRPr/>
          </a:p>
          <a:p>
            <a:pPr indent="-155543" lvl="1" marL="53329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980"/>
              <a:buChar char="►"/>
            </a:pPr>
            <a:r>
              <a:rPr lang="fr-FR"/>
              <a:t>Utilisez les opérateurs ternaires et les expressions logiques pour implémenter des rendus conditionnels dans le composant.</a:t>
            </a:r>
            <a:endParaRPr/>
          </a:p>
          <a:p>
            <a:pPr indent="-155543" lvl="1" marL="53329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980"/>
              <a:buChar char="►"/>
            </a:pPr>
            <a:r>
              <a:rPr lang="fr-FR"/>
              <a:t>Créez un composant qui rend une liste de tâches à partir d'un tableau d'objets, en utilisant la méthode .map() pour générer les éléments de la liste.</a:t>
            </a:r>
            <a:endParaRPr/>
          </a:p>
          <a:p>
            <a:pPr indent="-155543" lvl="1" marL="53329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980"/>
              <a:buChar char="►"/>
            </a:pPr>
            <a:r>
              <a:rPr lang="fr-FR"/>
              <a:t>Assurez-vous que chaque élément de la liste a une clé unique (key).</a:t>
            </a:r>
            <a:endParaRPr/>
          </a:p>
          <a:p>
            <a:pPr indent="-155543" lvl="1" marL="53329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980"/>
              <a:buChar char="►"/>
            </a:pPr>
            <a:r>
              <a:rPr lang="fr-FR"/>
              <a:t>Utilisez des fragments pour retourner plusieurs éléments dans un composant sans créer de nœud parent supplémentaire.</a:t>
            </a:r>
            <a:endParaRPr/>
          </a:p>
          <a:p>
            <a:pPr indent="-285046" lvl="0" marL="342831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SzPts val="91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113"/>
          <p:cNvSpPr txBox="1"/>
          <p:nvPr>
            <p:ph type="title"/>
          </p:nvPr>
        </p:nvSpPr>
        <p:spPr>
          <a:xfrm>
            <a:off x="587452" y="4029731"/>
            <a:ext cx="3383403" cy="833534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Arial"/>
              <a:buNone/>
            </a:pPr>
            <a:r>
              <a:rPr lang="fr-FR"/>
              <a:t>Messages clés à retenir</a:t>
            </a:r>
            <a:br>
              <a:rPr lang="fr-FR"/>
            </a:br>
            <a:endParaRPr/>
          </a:p>
        </p:txBody>
      </p:sp>
      <p:sp>
        <p:nvSpPr>
          <p:cNvPr id="1069" name="Google Shape;1069;p113"/>
          <p:cNvSpPr txBox="1"/>
          <p:nvPr>
            <p:ph idx="1" type="body"/>
          </p:nvPr>
        </p:nvSpPr>
        <p:spPr>
          <a:xfrm>
            <a:off x="4394200" y="390525"/>
            <a:ext cx="7415213" cy="5614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20000"/>
          </a:bodyPr>
          <a:lstStyle/>
          <a:p>
            <a:pPr indent="-34285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Le rendu conditionnel permet de contrôler l'affichage des éléments en fonction de l'état ou des props, rendant l'interface utilisateur dynamique et réactive.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Les structures conditionnelles en JavaScript, comme les opérateurs ternaires et logiques, sont puissantes et flexibles pour le rendu conditionnel en React.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La méthode .map() est essentielle pour rendre des listes d'éléments en React, facilitant le traitement et l'affichage de collections de données.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Les clés (key) sont cruciales pour aider React à identifier et optimiser le rendu des éléments de liste, améliorant ainsi les performances et la gestion de l'état.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Les fragments en React permettent de retourner plusieurs éléments sans ajouter de nœud parent supplémentaire, optimisant la structure du DOM et améliorant les performances.</a:t>
            </a:r>
            <a:endParaRPr/>
          </a:p>
          <a:p>
            <a:pPr indent="-259703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499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3" name="Shape 1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4" name="Google Shape;1074;p114"/>
          <p:cNvSpPr txBox="1"/>
          <p:nvPr>
            <p:ph type="title"/>
          </p:nvPr>
        </p:nvSpPr>
        <p:spPr>
          <a:xfrm>
            <a:off x="587451" y="2068279"/>
            <a:ext cx="8113180" cy="710424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Arial"/>
              <a:buNone/>
            </a:pPr>
            <a:r>
              <a:rPr lang="fr-FR"/>
              <a:t>Chapitre 9 - Les formulaires</a:t>
            </a:r>
            <a:br>
              <a:rPr lang="fr-FR"/>
            </a:b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11"/>
          <p:cNvSpPr txBox="1"/>
          <p:nvPr>
            <p:ph idx="1" type="body"/>
          </p:nvPr>
        </p:nvSpPr>
        <p:spPr>
          <a:xfrm>
            <a:off x="7239944" y="801504"/>
            <a:ext cx="4534491" cy="554385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55"/>
              <a:buChar char="▬"/>
            </a:pPr>
            <a:r>
              <a:rPr lang="fr-FR"/>
              <a:t>Simon Arvaux</a:t>
            </a:r>
            <a:endParaRPr/>
          </a:p>
          <a:p>
            <a:pPr indent="-346917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19"/>
              <a:buChar char="▬"/>
            </a:pPr>
            <a:r>
              <a:rPr lang="fr-FR"/>
              <a:t>FullStack Web Dev</a:t>
            </a:r>
            <a:endParaRPr/>
          </a:p>
          <a:p>
            <a:pPr indent="-346917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19"/>
              <a:buChar char="▬"/>
            </a:pPr>
            <a:r>
              <a:rPr lang="fr-FR"/>
              <a:t>ex eFounders, Freelance</a:t>
            </a:r>
            <a:endParaRPr/>
          </a:p>
        </p:txBody>
      </p:sp>
      <p:sp>
        <p:nvSpPr>
          <p:cNvPr id="446" name="Google Shape;446;p11"/>
          <p:cNvSpPr txBox="1"/>
          <p:nvPr>
            <p:ph type="title"/>
          </p:nvPr>
        </p:nvSpPr>
        <p:spPr>
          <a:xfrm>
            <a:off x="435500" y="2346675"/>
            <a:ext cx="3235500" cy="3559200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108000" wrap="square" tIns="1080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</a:pPr>
            <a:r>
              <a:rPr lang="fr-FR" sz="3299"/>
              <a:t>React Développement d’applications Web</a:t>
            </a:r>
            <a:endParaRPr sz="3299"/>
          </a:p>
        </p:txBody>
      </p:sp>
      <p:sp>
        <p:nvSpPr>
          <p:cNvPr id="447" name="Google Shape;447;p11"/>
          <p:cNvSpPr txBox="1"/>
          <p:nvPr/>
        </p:nvSpPr>
        <p:spPr>
          <a:xfrm>
            <a:off x="4004406" y="380048"/>
            <a:ext cx="3235537" cy="842911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108000" wrap="square" tIns="108000">
            <a:normAutofit fontScale="92500" lnSpcReduction="1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b="1" lang="fr-FR" sz="4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Bienvenue</a:t>
            </a:r>
            <a:endParaRPr/>
          </a:p>
        </p:txBody>
      </p:sp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8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Google Shape;1079;p115"/>
          <p:cNvSpPr txBox="1"/>
          <p:nvPr>
            <p:ph type="title"/>
          </p:nvPr>
        </p:nvSpPr>
        <p:spPr>
          <a:xfrm>
            <a:off x="588101" y="810084"/>
            <a:ext cx="3382755" cy="136111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108000" lIns="108000" spcFirstLastPara="1" rIns="0" wrap="square" tIns="1080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7249"/>
              <a:buFont typeface="Arial"/>
              <a:buNone/>
            </a:pPr>
            <a:r>
              <a:rPr lang="fr-FR"/>
              <a:t>Objectifs pédagogiques</a:t>
            </a:r>
            <a:br>
              <a:rPr lang="fr-FR"/>
            </a:br>
            <a:endParaRPr/>
          </a:p>
        </p:txBody>
      </p:sp>
      <p:sp>
        <p:nvSpPr>
          <p:cNvPr id="1080" name="Google Shape;1080;p115"/>
          <p:cNvSpPr txBox="1"/>
          <p:nvPr>
            <p:ph idx="2" type="body"/>
          </p:nvPr>
        </p:nvSpPr>
        <p:spPr>
          <a:xfrm>
            <a:off x="5514975" y="592138"/>
            <a:ext cx="6327775" cy="57800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10000"/>
          </a:bodyPr>
          <a:lstStyle/>
          <a:p>
            <a:pPr indent="-335112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1 - Introduction et rappels ES6 / TypeScript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2 - Le framework React.js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3 - Le JSX et les composants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4 - Les props</a:t>
            </a:r>
            <a:endParaRPr>
              <a:solidFill>
                <a:srgbClr val="BFBFBF"/>
              </a:solidFill>
            </a:endParaRPr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5 - Le State et les lifecycles	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6 - Les Hooks</a:t>
            </a:r>
            <a:endParaRPr>
              <a:solidFill>
                <a:srgbClr val="BFBFBF"/>
              </a:solidFill>
            </a:endParaRPr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7 - Les événements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8 - Rendu conditionnel et liste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b="1" lang="fr-FR"/>
              <a:t>Chapitre 9 - Les formulaires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10 - Le routing et la navigation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11 - Introduction à l’architecture flux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12 - Les tests</a:t>
            </a:r>
            <a:endParaRPr/>
          </a:p>
          <a:p>
            <a:pPr indent="-259703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4999"/>
              <a:buNone/>
            </a:pPr>
            <a:r>
              <a:t/>
            </a:r>
            <a:endParaRPr/>
          </a:p>
        </p:txBody>
      </p:sp>
      <p:sp>
        <p:nvSpPr>
          <p:cNvPr id="1081" name="Google Shape;1081;p115"/>
          <p:cNvSpPr txBox="1"/>
          <p:nvPr>
            <p:ph idx="1" type="body"/>
          </p:nvPr>
        </p:nvSpPr>
        <p:spPr>
          <a:xfrm>
            <a:off x="3970856" y="908844"/>
            <a:ext cx="7633043" cy="2171239"/>
          </a:xfrm>
          <a:prstGeom prst="rect">
            <a:avLst/>
          </a:prstGeom>
          <a:solidFill>
            <a:srgbClr val="7B0049"/>
          </a:solidFill>
          <a:ln>
            <a:noFill/>
          </a:ln>
        </p:spPr>
        <p:txBody>
          <a:bodyPr anchorCtr="0" anchor="t" bIns="144000" lIns="0" spcFirstLastPara="1" rIns="108000" wrap="square" tIns="45700">
            <a:normAutofit fontScale="85000" lnSpcReduction="10000"/>
          </a:bodyPr>
          <a:lstStyle/>
          <a:p>
            <a:pPr indent="-282575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64999"/>
              <a:buChar char="•"/>
            </a:pPr>
            <a:r>
              <a:rPr lang="fr-FR"/>
              <a:t>Comprendre comment gérer l'état des formulaires en React.</a:t>
            </a:r>
            <a:endParaRPr/>
          </a:p>
          <a:p>
            <a:pPr indent="-282575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64999"/>
              <a:buChar char="•"/>
            </a:pPr>
            <a:r>
              <a:rPr lang="fr-FR"/>
              <a:t>Apprendre à créer des composants contrôlés et non contrôlés pour les champs de formulaire.</a:t>
            </a:r>
            <a:endParaRPr/>
          </a:p>
          <a:p>
            <a:pPr indent="-282575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64999"/>
              <a:buChar char="•"/>
            </a:pPr>
            <a:r>
              <a:rPr lang="fr-FR"/>
              <a:t>Savoir utiliser les refs pour accéder directement aux éléments du DOM.</a:t>
            </a:r>
            <a:endParaRPr/>
          </a:p>
          <a:p>
            <a:pPr indent="-282575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64999"/>
              <a:buChar char="•"/>
            </a:pPr>
            <a:r>
              <a:rPr lang="fr-FR"/>
              <a:t>Apprendre à gérer la soumission de formulaires en React.</a:t>
            </a:r>
            <a:endParaRPr/>
          </a:p>
          <a:p>
            <a:pPr indent="-282575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64999"/>
              <a:buChar char="•"/>
            </a:pPr>
            <a:r>
              <a:rPr lang="fr-FR"/>
              <a:t>Découvrir les meilleures pratiques pour valider et manipuler les données de formulaire.</a:t>
            </a:r>
            <a:endParaRPr/>
          </a:p>
        </p:txBody>
      </p: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5" name="Shape 1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6" name="Google Shape;1086;p116"/>
          <p:cNvSpPr txBox="1"/>
          <p:nvPr>
            <p:ph type="title"/>
          </p:nvPr>
        </p:nvSpPr>
        <p:spPr>
          <a:xfrm>
            <a:off x="587452" y="4029731"/>
            <a:ext cx="3383403" cy="833534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Arial"/>
              <a:buNone/>
            </a:pPr>
            <a:r>
              <a:rPr lang="fr-FR"/>
              <a:t>Messages clés</a:t>
            </a:r>
            <a:br>
              <a:rPr lang="fr-FR"/>
            </a:br>
            <a:endParaRPr/>
          </a:p>
        </p:txBody>
      </p:sp>
      <p:sp>
        <p:nvSpPr>
          <p:cNvPr id="1087" name="Google Shape;1087;p116"/>
          <p:cNvSpPr txBox="1"/>
          <p:nvPr>
            <p:ph idx="1" type="body"/>
          </p:nvPr>
        </p:nvSpPr>
        <p:spPr>
          <a:xfrm>
            <a:off x="4394200" y="390525"/>
            <a:ext cx="7415213" cy="5614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10000"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Les composants contrôlés maintiennent l'état des champs de formulaire dans le state du composant, offrant un contrôle total sur les entrées utilisateur.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Les composants non contrôlés utilisent des refs pour accéder directement aux valeurs des champs de formulaire dans le DOM.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La gestion de la soumission des formulaires en React implique l'utilisation de gestionnaires d'événements pour récupérer et traiter les données.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Les composants contrôlés permettent une validation et une manipulation des données en temps réel.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Utilisation de bibliothèques de validation et de gestion des formulaires pour simplifier le développement.</a:t>
            </a:r>
            <a:endParaRPr/>
          </a:p>
          <a:p>
            <a:pPr indent="-251654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499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p117"/>
          <p:cNvSpPr txBox="1"/>
          <p:nvPr>
            <p:ph type="title"/>
          </p:nvPr>
        </p:nvSpPr>
        <p:spPr>
          <a:xfrm>
            <a:off x="297608" y="2766075"/>
            <a:ext cx="3095298" cy="771979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</a:pPr>
            <a:r>
              <a:rPr lang="fr-FR"/>
              <a:t>Questions rebonds</a:t>
            </a:r>
            <a:br>
              <a:rPr lang="fr-FR"/>
            </a:br>
            <a:endParaRPr/>
          </a:p>
        </p:txBody>
      </p:sp>
      <p:sp>
        <p:nvSpPr>
          <p:cNvPr id="1093" name="Google Shape;1093;p117"/>
          <p:cNvSpPr txBox="1"/>
          <p:nvPr>
            <p:ph idx="1" type="body"/>
          </p:nvPr>
        </p:nvSpPr>
        <p:spPr>
          <a:xfrm>
            <a:off x="7472363" y="1082675"/>
            <a:ext cx="4572000" cy="49323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20000"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Comment gérez-vous actuellement les formulaires et les entrées utilisateur dans vos projets web ?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Avez-vous déjà utilisé des composants contrôlés dans vos applications React ? Quels avantages ou défis avez-vous rencontrés ?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Pouvez-vous donner un exemple de scénario où l'utilisation de composants non contrôlés serait plus avantageuse ?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Comment validez-vous les données des formulaires avant de les envoyer à un serveur ou une API ?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Quelles sont vos pratiques courantes pour gérer les erreurs et les retours d'information utilisateur dans les formulaires ?</a:t>
            </a:r>
            <a:endParaRPr/>
          </a:p>
          <a:p>
            <a:pPr indent="-2677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499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18"/>
          <p:cNvSpPr txBox="1"/>
          <p:nvPr>
            <p:ph type="title"/>
          </p:nvPr>
        </p:nvSpPr>
        <p:spPr>
          <a:xfrm>
            <a:off x="1257005" y="367779"/>
            <a:ext cx="9677990" cy="771979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1 : État du composant = source de vérité</a:t>
            </a:r>
            <a:br>
              <a:rPr lang="fr-FR"/>
            </a:br>
            <a:endParaRPr/>
          </a:p>
        </p:txBody>
      </p:sp>
      <p:sp>
        <p:nvSpPr>
          <p:cNvPr id="1099" name="Google Shape;1099;p118"/>
          <p:cNvSpPr txBox="1"/>
          <p:nvPr>
            <p:ph idx="1" type="body"/>
          </p:nvPr>
        </p:nvSpPr>
        <p:spPr>
          <a:xfrm>
            <a:off x="4788067" y="2238374"/>
            <a:ext cx="5919788" cy="4246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Concept de composant contrôlé.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État du composant comme source de vérité.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Synchronisation des champs de formulaire avec l'état.</a:t>
            </a:r>
            <a:endParaRPr/>
          </a:p>
          <a:p>
            <a:pPr indent="-235557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3" name="Shape 1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Google Shape;1104;p119"/>
          <p:cNvSpPr txBox="1"/>
          <p:nvPr>
            <p:ph type="title"/>
          </p:nvPr>
        </p:nvSpPr>
        <p:spPr>
          <a:xfrm>
            <a:off x="1257005" y="367779"/>
            <a:ext cx="9677990" cy="771979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2 : Composant contrôlé</a:t>
            </a:r>
            <a:br>
              <a:rPr lang="fr-FR"/>
            </a:br>
            <a:endParaRPr/>
          </a:p>
        </p:txBody>
      </p:sp>
      <p:sp>
        <p:nvSpPr>
          <p:cNvPr id="1105" name="Google Shape;1105;p119"/>
          <p:cNvSpPr txBox="1"/>
          <p:nvPr>
            <p:ph idx="1" type="body"/>
          </p:nvPr>
        </p:nvSpPr>
        <p:spPr>
          <a:xfrm>
            <a:off x="4788067" y="2238374"/>
            <a:ext cx="5919788" cy="4246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Définition des composants contrôlés.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Mise à jour de l'état à chaque changement de saisie.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Utilisation de onChange pour synchroniser l'état.</a:t>
            </a:r>
            <a:endParaRPr/>
          </a:p>
          <a:p>
            <a:pPr indent="-235557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  <p:pic>
        <p:nvPicPr>
          <p:cNvPr descr="Une image contenant texte, capture d’écran, affichage, logiciel&#10;&#10;Description générée automatiquement" id="1106" name="Google Shape;1106;p1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3765" y="3125755"/>
            <a:ext cx="3996246" cy="37322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0" name="Shape 1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1" name="Google Shape;1111;p120"/>
          <p:cNvSpPr txBox="1"/>
          <p:nvPr>
            <p:ph type="title"/>
          </p:nvPr>
        </p:nvSpPr>
        <p:spPr>
          <a:xfrm>
            <a:off x="1257005" y="367779"/>
            <a:ext cx="9677990" cy="771979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3 : L’attribut de valeur universel des champs : value</a:t>
            </a:r>
            <a:br>
              <a:rPr lang="fr-FR"/>
            </a:br>
            <a:endParaRPr/>
          </a:p>
        </p:txBody>
      </p:sp>
      <p:sp>
        <p:nvSpPr>
          <p:cNvPr id="1112" name="Google Shape;1112;p120"/>
          <p:cNvSpPr txBox="1"/>
          <p:nvPr>
            <p:ph idx="1" type="body"/>
          </p:nvPr>
        </p:nvSpPr>
        <p:spPr>
          <a:xfrm>
            <a:off x="4788067" y="2238374"/>
            <a:ext cx="5919788" cy="4246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Utilisation de l'attribut value.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Synchronisation de value avec l'état.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Importance de value dans les composants contrôlés.</a:t>
            </a:r>
            <a:endParaRPr/>
          </a:p>
          <a:p>
            <a:pPr indent="-235557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  <p:pic>
        <p:nvPicPr>
          <p:cNvPr descr="Une image contenant texte, capture d’écran, affichage, logiciel&#10;&#10;Description générée automatiquement" id="1113" name="Google Shape;1113;p1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3094" y="3088433"/>
            <a:ext cx="4036208" cy="37695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7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" name="Google Shape;1118;p121"/>
          <p:cNvSpPr txBox="1"/>
          <p:nvPr>
            <p:ph type="title"/>
          </p:nvPr>
        </p:nvSpPr>
        <p:spPr>
          <a:xfrm>
            <a:off x="1257005" y="367779"/>
            <a:ext cx="9677990" cy="771979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4 : Soumission du formulaire</a:t>
            </a:r>
            <a:br>
              <a:rPr lang="fr-FR"/>
            </a:br>
            <a:endParaRPr/>
          </a:p>
        </p:txBody>
      </p:sp>
      <p:sp>
        <p:nvSpPr>
          <p:cNvPr id="1119" name="Google Shape;1119;p121"/>
          <p:cNvSpPr txBox="1"/>
          <p:nvPr>
            <p:ph idx="1" type="body"/>
          </p:nvPr>
        </p:nvSpPr>
        <p:spPr>
          <a:xfrm>
            <a:off x="4788067" y="2238374"/>
            <a:ext cx="5919788" cy="4246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Gestion de l'événement de soumission.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Prévention de l'événement par défaut.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Traitement des données de formulaire.</a:t>
            </a:r>
            <a:endParaRPr/>
          </a:p>
          <a:p>
            <a:pPr indent="-235557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  <p:pic>
        <p:nvPicPr>
          <p:cNvPr descr="Une image contenant texte, capture d’écran, affichage, logiciel&#10;&#10;Description générée automatiquement" id="1120" name="Google Shape;1120;p1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3054" y="3825551"/>
            <a:ext cx="3246949" cy="3032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4" name="Shape 1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5" name="Google Shape;1125;p122"/>
          <p:cNvSpPr txBox="1"/>
          <p:nvPr>
            <p:ph type="title"/>
          </p:nvPr>
        </p:nvSpPr>
        <p:spPr>
          <a:xfrm>
            <a:off x="1257005" y="367779"/>
            <a:ext cx="9677990" cy="771979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5 : Composants non contrôlés (input de type file)</a:t>
            </a:r>
            <a:br>
              <a:rPr lang="fr-FR"/>
            </a:br>
            <a:endParaRPr/>
          </a:p>
        </p:txBody>
      </p:sp>
      <p:sp>
        <p:nvSpPr>
          <p:cNvPr id="1126" name="Google Shape;1126;p122"/>
          <p:cNvSpPr txBox="1"/>
          <p:nvPr>
            <p:ph idx="1" type="body"/>
          </p:nvPr>
        </p:nvSpPr>
        <p:spPr>
          <a:xfrm>
            <a:off x="4788067" y="2238374"/>
            <a:ext cx="5919788" cy="4246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Définition des composants non contrôlés.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Utilisation des refs pour accéder aux valeurs.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Gestion des entrées de type file.</a:t>
            </a:r>
            <a:endParaRPr/>
          </a:p>
          <a:p>
            <a:pPr indent="-235557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0" name="Shape 1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1" name="Google Shape;1131;p123"/>
          <p:cNvSpPr txBox="1"/>
          <p:nvPr>
            <p:ph type="title"/>
          </p:nvPr>
        </p:nvSpPr>
        <p:spPr>
          <a:xfrm>
            <a:off x="1257005" y="367779"/>
            <a:ext cx="9678000" cy="13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6 : Les server actions</a:t>
            </a:r>
            <a:br>
              <a:rPr lang="fr-FR"/>
            </a:br>
            <a:endParaRPr/>
          </a:p>
        </p:txBody>
      </p:sp>
      <p:sp>
        <p:nvSpPr>
          <p:cNvPr id="1132" name="Google Shape;1132;p123"/>
          <p:cNvSpPr txBox="1"/>
          <p:nvPr>
            <p:ph idx="1" type="body"/>
          </p:nvPr>
        </p:nvSpPr>
        <p:spPr>
          <a:xfrm>
            <a:off x="6132517" y="2190549"/>
            <a:ext cx="5919900" cy="42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Appel au backend depuis le formulaire déclaré dans le composant React c</a:t>
            </a:r>
            <a:r>
              <a:rPr lang="fr-FR"/>
              <a:t>ôté frontend</a:t>
            </a:r>
            <a:r>
              <a:rPr lang="fr-FR"/>
              <a:t>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La server action reçoit directement le FormData.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Fonctionnement plus proche des API webs standards.</a:t>
            </a:r>
            <a:endParaRPr/>
          </a:p>
          <a:p>
            <a:pPr indent="-235557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  <p:pic>
        <p:nvPicPr>
          <p:cNvPr id="1133" name="Google Shape;1133;p123" title="Screenshot 2025-05-09 at 15.17.29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4325" y="2592075"/>
            <a:ext cx="4972275" cy="2687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7" name="Shape 1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8" name="Google Shape;1138;p124"/>
          <p:cNvSpPr txBox="1"/>
          <p:nvPr>
            <p:ph type="title"/>
          </p:nvPr>
        </p:nvSpPr>
        <p:spPr>
          <a:xfrm>
            <a:off x="4556867" y="466068"/>
            <a:ext cx="3366439" cy="433553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fr-FR"/>
              <a:t>Ateliers</a:t>
            </a:r>
            <a:br>
              <a:rPr lang="fr-FR"/>
            </a:br>
            <a:endParaRPr/>
          </a:p>
        </p:txBody>
      </p:sp>
      <p:sp>
        <p:nvSpPr>
          <p:cNvPr id="1139" name="Google Shape;1139;p124"/>
          <p:cNvSpPr txBox="1"/>
          <p:nvPr>
            <p:ph idx="1" type="body"/>
          </p:nvPr>
        </p:nvSpPr>
        <p:spPr>
          <a:xfrm>
            <a:off x="4844717" y="1026694"/>
            <a:ext cx="6178762" cy="58313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10"/>
              <a:buChar char="▬"/>
            </a:pPr>
            <a:r>
              <a:rPr lang="fr-FR"/>
              <a:t>Objectifs de l'atelier :</a:t>
            </a:r>
            <a:endParaRPr/>
          </a:p>
          <a:p>
            <a:pPr indent="-155543" lvl="1" marL="533293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80"/>
              <a:buChar char="►"/>
            </a:pPr>
            <a:r>
              <a:rPr lang="fr-FR"/>
              <a:t>Apprendre à créer des composants contrôlés et non contrôlés pour les formulaires.</a:t>
            </a:r>
            <a:endParaRPr/>
          </a:p>
          <a:p>
            <a:pPr indent="-155543" lvl="1" marL="53329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980"/>
              <a:buChar char="►"/>
            </a:pPr>
            <a:r>
              <a:rPr lang="fr-FR"/>
              <a:t>Utiliser les refs pour accéder aux valeurs des champs de formulaire.</a:t>
            </a:r>
            <a:endParaRPr/>
          </a:p>
          <a:p>
            <a:pPr indent="-155543" lvl="1" marL="53329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980"/>
              <a:buChar char="►"/>
            </a:pPr>
            <a:r>
              <a:rPr lang="fr-FR"/>
              <a:t>Gérer la soumission des formulaires et valider les données.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SzPts val="910"/>
              <a:buChar char="▬"/>
            </a:pPr>
            <a:r>
              <a:rPr lang="fr-FR"/>
              <a:t>Énoncé de l'atelier :</a:t>
            </a:r>
            <a:endParaRPr/>
          </a:p>
          <a:p>
            <a:pPr indent="-155544" lvl="1" marL="533293" rtl="0" algn="l">
              <a:spcBef>
                <a:spcPts val="1800"/>
              </a:spcBef>
              <a:spcAft>
                <a:spcPts val="0"/>
              </a:spcAft>
              <a:buSzPts val="980"/>
              <a:buChar char="►"/>
            </a:pPr>
            <a:r>
              <a:rPr lang="fr-FR"/>
              <a:t>Implémentez un gestionnaire de soumission de formulaire qui empêche le comportement par défaut et affiche les données de formulaire soumises dans la console, en version contrôlée et non contrôlée.</a:t>
            </a:r>
            <a:endParaRPr/>
          </a:p>
          <a:p>
            <a:pPr indent="-155544" lvl="1" marL="533293" rtl="0" algn="l">
              <a:spcBef>
                <a:spcPts val="1200"/>
              </a:spcBef>
              <a:spcAft>
                <a:spcPts val="0"/>
              </a:spcAft>
              <a:buSzPts val="980"/>
              <a:buChar char="►"/>
            </a:pPr>
            <a:r>
              <a:rPr lang="fr-FR"/>
              <a:t>Utilisez une server action pour arriver au même résultat.</a:t>
            </a:r>
            <a:endParaRPr/>
          </a:p>
          <a:p>
            <a:pPr indent="-155544" lvl="1" marL="533293" rtl="0" algn="l">
              <a:spcBef>
                <a:spcPts val="1200"/>
              </a:spcBef>
              <a:spcAft>
                <a:spcPts val="0"/>
              </a:spcAft>
              <a:buSzPts val="980"/>
              <a:buChar char="►"/>
            </a:pPr>
            <a:r>
              <a:rPr lang="fr-FR"/>
              <a:t>Ajoutez une validation des données sommaire côté client et côté serveur.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12"/>
          <p:cNvSpPr txBox="1"/>
          <p:nvPr>
            <p:ph type="title"/>
          </p:nvPr>
        </p:nvSpPr>
        <p:spPr>
          <a:xfrm>
            <a:off x="2111415" y="3429177"/>
            <a:ext cx="3962916" cy="771979"/>
          </a:xfrm>
          <a:prstGeom prst="rect">
            <a:avLst/>
          </a:prstGeom>
          <a:solidFill>
            <a:srgbClr val="D2E0D2"/>
          </a:solidFill>
          <a:ln>
            <a:noFill/>
          </a:ln>
        </p:spPr>
        <p:txBody>
          <a:bodyPr anchorCtr="0" anchor="ctr" bIns="108000" lIns="0" spcFirstLastPara="1" rIns="0" wrap="square" tIns="108000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Emargement</a:t>
            </a:r>
            <a:endParaRPr/>
          </a:p>
        </p:txBody>
      </p:sp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3" name="Shape 1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4" name="Google Shape;1144;p125"/>
          <p:cNvSpPr txBox="1"/>
          <p:nvPr>
            <p:ph type="title"/>
          </p:nvPr>
        </p:nvSpPr>
        <p:spPr>
          <a:xfrm>
            <a:off x="587452" y="4029731"/>
            <a:ext cx="3383403" cy="833534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Arial"/>
              <a:buNone/>
            </a:pPr>
            <a:r>
              <a:rPr lang="fr-FR"/>
              <a:t>Messages clés à retenir</a:t>
            </a:r>
            <a:br>
              <a:rPr lang="fr-FR"/>
            </a:br>
            <a:endParaRPr/>
          </a:p>
        </p:txBody>
      </p:sp>
      <p:sp>
        <p:nvSpPr>
          <p:cNvPr id="1145" name="Google Shape;1145;p125"/>
          <p:cNvSpPr txBox="1"/>
          <p:nvPr>
            <p:ph idx="1" type="body"/>
          </p:nvPr>
        </p:nvSpPr>
        <p:spPr>
          <a:xfrm>
            <a:off x="4394200" y="390525"/>
            <a:ext cx="7415213" cy="5614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Les composants contrôlés offrent un contrôle total sur les données des formulaires, permettant une validation et une manipulation en temps réel.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Les composants non contrôlés peuvent être utiles pour les cas où l'accès direct aux valeurs des champs de formulaire est nécessaire, notamment pour les champs de fichiers.</a:t>
            </a:r>
            <a:endParaRPr/>
          </a:p>
          <a:p>
            <a:pPr indent="-342830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La soumission des formulaires en React nécessite la gestion des événements onSubmit pour récupérer et traiter les données utilisateur, il est également possible de faire appel à une server action.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Utilisation de bibliothèques spécialisées pour simplifier le processus et assurer la robustesse des formulaires.</a:t>
            </a:r>
            <a:endParaRPr/>
          </a:p>
          <a:p>
            <a:pPr indent="-342830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La gestion efficace des formulaires en React améliore l'expérience utilisateur et la fiabilité des applications.</a:t>
            </a:r>
            <a:endParaRPr/>
          </a:p>
          <a:p>
            <a:pPr indent="-251654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499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9" name="Shape 1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0" name="Google Shape;1150;p126"/>
          <p:cNvSpPr txBox="1"/>
          <p:nvPr>
            <p:ph type="title"/>
          </p:nvPr>
        </p:nvSpPr>
        <p:spPr>
          <a:xfrm>
            <a:off x="587451" y="2068279"/>
            <a:ext cx="8113180" cy="710424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Arial"/>
              <a:buNone/>
            </a:pPr>
            <a:r>
              <a:rPr lang="fr-FR"/>
              <a:t>Chapitre 10 - Le routing et la navigation</a:t>
            </a:r>
            <a:br>
              <a:rPr lang="fr-FR"/>
            </a:br>
            <a:endParaRPr/>
          </a:p>
        </p:txBody>
      </p:sp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4" name="Shape 1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5" name="Google Shape;1155;p127"/>
          <p:cNvSpPr txBox="1"/>
          <p:nvPr>
            <p:ph type="title"/>
          </p:nvPr>
        </p:nvSpPr>
        <p:spPr>
          <a:xfrm>
            <a:off x="588101" y="810084"/>
            <a:ext cx="3382755" cy="136111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108000" lIns="108000" spcFirstLastPara="1" rIns="0" wrap="square" tIns="1080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7249"/>
              <a:buFont typeface="Arial"/>
              <a:buNone/>
            </a:pPr>
            <a:r>
              <a:rPr lang="fr-FR"/>
              <a:t>Objectifs pédagogiques</a:t>
            </a:r>
            <a:br>
              <a:rPr lang="fr-FR"/>
            </a:br>
            <a:endParaRPr/>
          </a:p>
        </p:txBody>
      </p:sp>
      <p:sp>
        <p:nvSpPr>
          <p:cNvPr id="1156" name="Google Shape;1156;p127"/>
          <p:cNvSpPr txBox="1"/>
          <p:nvPr>
            <p:ph idx="2" type="body"/>
          </p:nvPr>
        </p:nvSpPr>
        <p:spPr>
          <a:xfrm>
            <a:off x="5514975" y="592138"/>
            <a:ext cx="6327775" cy="57800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20000"/>
          </a:bodyPr>
          <a:lstStyle/>
          <a:p>
            <a:pPr indent="-34285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1 - Introduction et rappels ES6 TypeScript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2 - Le framework React.js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3 - Le JSX et les composants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4 - Les props</a:t>
            </a:r>
            <a:endParaRPr>
              <a:solidFill>
                <a:srgbClr val="BFBFBF"/>
              </a:solidFill>
            </a:endParaRPr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5 - Le State et les lifecycles	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6 - Les Hooks</a:t>
            </a:r>
            <a:endParaRPr>
              <a:solidFill>
                <a:srgbClr val="BFBFBF"/>
              </a:solidFill>
            </a:endParaRPr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7 - Les événements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8 - Rendu conditionnel et liste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9 - Les formulaires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b="1" lang="fr-FR"/>
              <a:t>Chapitre 10 - Le routing et la navigation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11 - Introduction à l’architecture flux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12 - Les tests</a:t>
            </a:r>
            <a:endParaRPr/>
          </a:p>
          <a:p>
            <a:pPr indent="-259703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4999"/>
              <a:buNone/>
            </a:pPr>
            <a:r>
              <a:t/>
            </a:r>
            <a:endParaRPr/>
          </a:p>
        </p:txBody>
      </p:sp>
      <p:sp>
        <p:nvSpPr>
          <p:cNvPr id="1157" name="Google Shape;1157;p127"/>
          <p:cNvSpPr txBox="1"/>
          <p:nvPr>
            <p:ph idx="1" type="body"/>
          </p:nvPr>
        </p:nvSpPr>
        <p:spPr>
          <a:xfrm>
            <a:off x="3970857" y="1174226"/>
            <a:ext cx="6980548" cy="2547542"/>
          </a:xfrm>
          <a:prstGeom prst="rect">
            <a:avLst/>
          </a:prstGeom>
          <a:solidFill>
            <a:srgbClr val="7B0049"/>
          </a:solidFill>
          <a:ln>
            <a:noFill/>
          </a:ln>
        </p:spPr>
        <p:txBody>
          <a:bodyPr anchorCtr="0" anchor="t" bIns="144000" lIns="0" spcFirstLastPara="1" rIns="108000" wrap="square" tIns="45700">
            <a:normAutofit fontScale="85000" lnSpcReduction="10000"/>
          </a:bodyPr>
          <a:lstStyle/>
          <a:p>
            <a:pPr indent="-282575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64999"/>
              <a:buChar char="•"/>
            </a:pPr>
            <a:r>
              <a:rPr lang="fr-FR"/>
              <a:t>Comprendre le concept de Single Page Application (SPA) et l'importance du routing dans React.</a:t>
            </a:r>
            <a:endParaRPr/>
          </a:p>
          <a:p>
            <a:pPr indent="-282575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64999"/>
              <a:buChar char="•"/>
            </a:pPr>
            <a:r>
              <a:rPr lang="fr-FR"/>
              <a:t>Apprendre à utiliser les différentes options possibles pour implémenter le routing et la navigation dans une application React.</a:t>
            </a:r>
            <a:endParaRPr/>
          </a:p>
          <a:p>
            <a:pPr indent="-282575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64999"/>
              <a:buChar char="•"/>
            </a:pPr>
            <a:r>
              <a:rPr lang="fr-FR"/>
              <a:t>Savoir définir des routes, et utiliser le composant Link pour la navigation.</a:t>
            </a:r>
            <a:endParaRPr/>
          </a:p>
          <a:p>
            <a:pPr indent="-282575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64999"/>
              <a:buChar char="•"/>
            </a:pPr>
            <a:r>
              <a:rPr lang="fr-FR"/>
              <a:t>Découvrir comment passer des paramètres dans les URL et créer des routes imbriquées.</a:t>
            </a:r>
            <a:endParaRPr/>
          </a:p>
          <a:p>
            <a:pPr indent="-282575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64999"/>
              <a:buChar char="•"/>
            </a:pPr>
            <a:r>
              <a:rPr lang="fr-FR"/>
              <a:t>Apprendre à réaliser des pages d'erreur 404 personnalisées.</a:t>
            </a:r>
            <a:endParaRPr/>
          </a:p>
        </p:txBody>
      </p:sp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1" name="Shape 1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2" name="Google Shape;1162;p128"/>
          <p:cNvSpPr txBox="1"/>
          <p:nvPr>
            <p:ph type="title"/>
          </p:nvPr>
        </p:nvSpPr>
        <p:spPr>
          <a:xfrm>
            <a:off x="587452" y="4029731"/>
            <a:ext cx="3383403" cy="833534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Arial"/>
              <a:buNone/>
            </a:pPr>
            <a:r>
              <a:rPr lang="fr-FR"/>
              <a:t>Messages clés</a:t>
            </a:r>
            <a:br>
              <a:rPr lang="fr-FR"/>
            </a:br>
            <a:endParaRPr/>
          </a:p>
        </p:txBody>
      </p:sp>
      <p:sp>
        <p:nvSpPr>
          <p:cNvPr id="1163" name="Google Shape;1163;p128"/>
          <p:cNvSpPr txBox="1"/>
          <p:nvPr>
            <p:ph idx="1" type="body"/>
          </p:nvPr>
        </p:nvSpPr>
        <p:spPr>
          <a:xfrm>
            <a:off x="4394200" y="390525"/>
            <a:ext cx="7415213" cy="5614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34285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Le routing permet de naviguer entre différentes vues ou pages dans une Single Page Application sans recharger la page entière.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Il existe différentes bibliothèques pour gérer le routing et la navigation dans les applications React, nous insisterons plus particulièrement sur Next.js.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Le composant Link est essentiel pour naviguer correctement entre les routes.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Les paramètres d'URL permettent de passer des données entre les routes, facilitant la création de vues dynamiques.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Le composant NotFound permet de personnaliser l’affichage des erreurs 404.</a:t>
            </a:r>
            <a:endParaRPr/>
          </a:p>
          <a:p>
            <a:pPr indent="-243605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499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7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p129"/>
          <p:cNvSpPr txBox="1"/>
          <p:nvPr>
            <p:ph type="title"/>
          </p:nvPr>
        </p:nvSpPr>
        <p:spPr>
          <a:xfrm>
            <a:off x="297608" y="2766075"/>
            <a:ext cx="3095298" cy="771979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</a:pPr>
            <a:r>
              <a:rPr lang="fr-FR"/>
              <a:t>Questions rebonds</a:t>
            </a:r>
            <a:br>
              <a:rPr lang="fr-FR"/>
            </a:br>
            <a:endParaRPr/>
          </a:p>
        </p:txBody>
      </p:sp>
      <p:sp>
        <p:nvSpPr>
          <p:cNvPr id="1169" name="Google Shape;1169;p129"/>
          <p:cNvSpPr txBox="1"/>
          <p:nvPr>
            <p:ph idx="1" type="body"/>
          </p:nvPr>
        </p:nvSpPr>
        <p:spPr>
          <a:xfrm>
            <a:off x="7472363" y="1082675"/>
            <a:ext cx="4572000" cy="49323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62500" lnSpcReduction="20000"/>
          </a:bodyPr>
          <a:lstStyle/>
          <a:p>
            <a:pPr indent="-34285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Avez-vous déjà travaillé avec des applications à page unique (SPA) ? Si oui, comment avez-vous géré la navigation ?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Quels défis avez-vous rencontrés lors de l'implémentation du routing et de la navigation dans vos projets précédents ?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Comment passez-vous habituellement des données entre différentes pages ou vues dans vos applications web ?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Pouvez-vous donner un exemple de situation où l'utilisation de paramètres d'URL a facilité la navigation et le partage de données dans une application ?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Comment gérez-vous les erreurs de navigation, telles que les pages non trouvées, dans vos projets actuels ?</a:t>
            </a:r>
            <a:endParaRPr/>
          </a:p>
          <a:p>
            <a:pPr indent="-275800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499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3" name="Shape 1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4" name="Google Shape;1174;p130"/>
          <p:cNvSpPr txBox="1"/>
          <p:nvPr>
            <p:ph type="title"/>
          </p:nvPr>
        </p:nvSpPr>
        <p:spPr>
          <a:xfrm>
            <a:off x="1257005" y="367779"/>
            <a:ext cx="9677990" cy="771979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1 : Construire une SPA dont les urls sont bookmarkables</a:t>
            </a:r>
            <a:br>
              <a:rPr lang="fr-FR"/>
            </a:br>
            <a:endParaRPr/>
          </a:p>
        </p:txBody>
      </p:sp>
      <p:sp>
        <p:nvSpPr>
          <p:cNvPr id="1175" name="Google Shape;1175;p130"/>
          <p:cNvSpPr txBox="1"/>
          <p:nvPr>
            <p:ph idx="1" type="body"/>
          </p:nvPr>
        </p:nvSpPr>
        <p:spPr>
          <a:xfrm>
            <a:off x="4788067" y="2238374"/>
            <a:ext cx="5919788" cy="4246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Concepts de SPA et URLs bookmarkables.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Importance du routage dans les SPA.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Configuration de base pour des URLs bookmarkables.</a:t>
            </a:r>
            <a:endParaRPr/>
          </a:p>
          <a:p>
            <a:pPr indent="-235557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9" name="Shape 1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0" name="Google Shape;1180;p131"/>
          <p:cNvSpPr txBox="1"/>
          <p:nvPr>
            <p:ph type="title"/>
          </p:nvPr>
        </p:nvSpPr>
        <p:spPr>
          <a:xfrm>
            <a:off x="1257005" y="367779"/>
            <a:ext cx="9678000" cy="13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2 : App Router</a:t>
            </a:r>
            <a:br>
              <a:rPr lang="fr-FR"/>
            </a:br>
            <a:endParaRPr/>
          </a:p>
        </p:txBody>
      </p:sp>
      <p:sp>
        <p:nvSpPr>
          <p:cNvPr id="1181" name="Google Shape;1181;p131"/>
          <p:cNvSpPr txBox="1"/>
          <p:nvPr>
            <p:ph idx="1" type="body"/>
          </p:nvPr>
        </p:nvSpPr>
        <p:spPr>
          <a:xfrm>
            <a:off x="4788067" y="2238374"/>
            <a:ext cx="5919788" cy="4246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Introduction de l’App Router de Next.js</a:t>
            </a:r>
            <a:endParaRPr/>
          </a:p>
          <a:p>
            <a:pPr indent="-313938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70"/>
              <a:buChar char="▬"/>
            </a:pPr>
            <a:r>
              <a:rPr lang="fr-FR"/>
              <a:t>Basé sur le système de fichiers et de dossiers pour la création des routes.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Création de routes de base avec</a:t>
            </a:r>
            <a:r>
              <a:rPr lang="fr-FR"/>
              <a:t> le fichier page.tsx et de layouts avec le fichier layout.tsx</a:t>
            </a:r>
            <a:endParaRPr/>
          </a:p>
          <a:p>
            <a:pPr indent="-235557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132"/>
          <p:cNvSpPr txBox="1"/>
          <p:nvPr>
            <p:ph type="title"/>
          </p:nvPr>
        </p:nvSpPr>
        <p:spPr>
          <a:xfrm>
            <a:off x="1257005" y="367779"/>
            <a:ext cx="9678000" cy="13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3 : Définition des routes</a:t>
            </a:r>
            <a:br>
              <a:rPr lang="fr-FR"/>
            </a:br>
            <a:endParaRPr/>
          </a:p>
        </p:txBody>
      </p:sp>
      <p:sp>
        <p:nvSpPr>
          <p:cNvPr id="1187" name="Google Shape;1187;p132"/>
          <p:cNvSpPr txBox="1"/>
          <p:nvPr>
            <p:ph idx="1" type="body"/>
          </p:nvPr>
        </p:nvSpPr>
        <p:spPr>
          <a:xfrm>
            <a:off x="4788067" y="2238374"/>
            <a:ext cx="5919788" cy="4246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La structure du dossier app à la racine du projet permet de définir toutes les routes.</a:t>
            </a:r>
            <a:endParaRPr/>
          </a:p>
          <a:p>
            <a:pPr indent="-313938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70"/>
              <a:buChar char="▬"/>
            </a:pPr>
            <a:r>
              <a:rPr lang="fr-FR"/>
              <a:t>L’imbrication des dossiers définissent la hiérarchie des routes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page.tsx définit une route finale.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Les paramètres d’URL sont représentés par des dossiers nommés par le nom du paramètre entre crochets</a:t>
            </a:r>
            <a:endParaRPr/>
          </a:p>
          <a:p>
            <a:pPr indent="-235557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  <p:pic>
        <p:nvPicPr>
          <p:cNvPr id="1188" name="Google Shape;1188;p132" title="Screenshot 2025-05-09 at 15.42.59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10825"/>
            <a:ext cx="1993200" cy="5447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2" name="Shape 1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3" name="Google Shape;1193;p133"/>
          <p:cNvSpPr txBox="1"/>
          <p:nvPr>
            <p:ph type="title"/>
          </p:nvPr>
        </p:nvSpPr>
        <p:spPr>
          <a:xfrm>
            <a:off x="1257005" y="367779"/>
            <a:ext cx="9677990" cy="771979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4 : Les liens</a:t>
            </a:r>
            <a:br>
              <a:rPr lang="fr-FR"/>
            </a:br>
            <a:endParaRPr/>
          </a:p>
        </p:txBody>
      </p:sp>
      <p:sp>
        <p:nvSpPr>
          <p:cNvPr id="1194" name="Google Shape;1194;p133"/>
          <p:cNvSpPr txBox="1"/>
          <p:nvPr>
            <p:ph idx="1" type="body"/>
          </p:nvPr>
        </p:nvSpPr>
        <p:spPr>
          <a:xfrm>
            <a:off x="5849792" y="2611499"/>
            <a:ext cx="5919900" cy="42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Utilisation du composant Link.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Navigation entre les vues.</a:t>
            </a:r>
            <a:endParaRPr/>
          </a:p>
          <a:p>
            <a:pPr indent="-332988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70"/>
              <a:buChar char="▬"/>
            </a:pPr>
            <a:r>
              <a:rPr lang="fr-FR"/>
              <a:t>Le hook usePathname permet de récupérer l’URL courante pour gérer l’affichage de la route active</a:t>
            </a:r>
            <a:endParaRPr/>
          </a:p>
          <a:p>
            <a:pPr indent="-235557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  <p:pic>
        <p:nvPicPr>
          <p:cNvPr id="1195" name="Google Shape;1195;p133" title="Screenshot 2025-05-09 at 15.36.0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611500"/>
            <a:ext cx="5761277" cy="424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9" name="Shape 1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0" name="Google Shape;1200;p134"/>
          <p:cNvSpPr txBox="1"/>
          <p:nvPr>
            <p:ph type="title"/>
          </p:nvPr>
        </p:nvSpPr>
        <p:spPr>
          <a:xfrm>
            <a:off x="1257005" y="367779"/>
            <a:ext cx="9677990" cy="771979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5 : Les routes</a:t>
            </a:r>
            <a:br>
              <a:rPr lang="fr-FR"/>
            </a:br>
            <a:endParaRPr/>
          </a:p>
        </p:txBody>
      </p:sp>
      <p:sp>
        <p:nvSpPr>
          <p:cNvPr id="1201" name="Google Shape;1201;p134"/>
          <p:cNvSpPr txBox="1"/>
          <p:nvPr>
            <p:ph idx="1" type="body"/>
          </p:nvPr>
        </p:nvSpPr>
        <p:spPr>
          <a:xfrm>
            <a:off x="5081917" y="2063824"/>
            <a:ext cx="5919900" cy="42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Définition d’une route dans le fichier page.tsx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Le composant reçoit en props les paramètres d’URL éventuels.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La fonction notFound permet de retourner une erreur 404 ainsi qu’un composant </a:t>
            </a:r>
            <a:r>
              <a:rPr lang="fr-FR"/>
              <a:t>personnalisable</a:t>
            </a:r>
            <a:endParaRPr/>
          </a:p>
          <a:p>
            <a:pPr indent="-235557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  <p:pic>
        <p:nvPicPr>
          <p:cNvPr id="1202" name="Google Shape;1202;p134" title="Screenshot 2025-05-09 at 15.50.08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3712044"/>
            <a:ext cx="5081921" cy="3145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13"/>
          <p:cNvSpPr txBox="1"/>
          <p:nvPr>
            <p:ph idx="1" type="body"/>
          </p:nvPr>
        </p:nvSpPr>
        <p:spPr>
          <a:xfrm>
            <a:off x="990600" y="1268961"/>
            <a:ext cx="9702800" cy="45481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A280"/>
              </a:buClr>
              <a:buSzPts val="1820"/>
              <a:buFont typeface="Courier New"/>
              <a:buChar char="o"/>
            </a:pPr>
            <a:r>
              <a:rPr lang="fr-FR">
                <a:solidFill>
                  <a:srgbClr val="385438"/>
                </a:solidFill>
              </a:rPr>
              <a:t> Règles de fonctionnement </a:t>
            </a:r>
            <a:endParaRPr/>
          </a:p>
          <a:p>
            <a:pPr indent="-121919" lvl="1" marL="6858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80"/>
              <a:buNone/>
            </a:pPr>
            <a:r>
              <a:t/>
            </a:r>
            <a:endParaRPr/>
          </a:p>
          <a:p>
            <a:pPr indent="-121919" lvl="1" marL="6858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680"/>
              <a:buNone/>
            </a:pPr>
            <a:r>
              <a:t/>
            </a:r>
            <a:endParaRPr/>
          </a:p>
        </p:txBody>
      </p:sp>
      <p:sp>
        <p:nvSpPr>
          <p:cNvPr id="459" name="Google Shape;459;p13"/>
          <p:cNvSpPr txBox="1"/>
          <p:nvPr>
            <p:ph type="title"/>
          </p:nvPr>
        </p:nvSpPr>
        <p:spPr>
          <a:xfrm>
            <a:off x="156000" y="22300"/>
            <a:ext cx="10515600" cy="556664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fr-FR"/>
              <a:t>Avant de démarrer</a:t>
            </a:r>
            <a:endParaRPr/>
          </a:p>
        </p:txBody>
      </p:sp>
      <p:sp>
        <p:nvSpPr>
          <p:cNvPr id="460" name="Google Shape;460;p13"/>
          <p:cNvSpPr txBox="1"/>
          <p:nvPr/>
        </p:nvSpPr>
        <p:spPr>
          <a:xfrm>
            <a:off x="2608790" y="1981449"/>
            <a:ext cx="6022372" cy="725715"/>
          </a:xfrm>
          <a:prstGeom prst="rect">
            <a:avLst/>
          </a:prstGeom>
          <a:noFill/>
          <a:ln>
            <a:noFill/>
          </a:ln>
        </p:spPr>
        <p:txBody>
          <a:bodyPr anchorCtr="0" anchor="t" bIns="60950" lIns="0" spcFirstLastPara="1" rIns="12190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385438"/>
              </a:buClr>
              <a:buSzPts val="2400"/>
              <a:buFont typeface="Arial"/>
              <a:buNone/>
            </a:pPr>
            <a:r>
              <a:rPr lang="fr-FR" sz="2400">
                <a:solidFill>
                  <a:srgbClr val="385438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Si possible, pour faciliter les échanges :</a:t>
            </a:r>
            <a:br>
              <a:rPr lang="fr-FR" sz="2400">
                <a:solidFill>
                  <a:srgbClr val="385438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r>
              <a:rPr b="1" lang="fr-FR" sz="2400">
                <a:solidFill>
                  <a:srgbClr val="385438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Activez votre webcam</a:t>
            </a:r>
            <a:endParaRPr/>
          </a:p>
        </p:txBody>
      </p:sp>
      <p:sp>
        <p:nvSpPr>
          <p:cNvPr id="461" name="Google Shape;461;p13"/>
          <p:cNvSpPr txBox="1"/>
          <p:nvPr/>
        </p:nvSpPr>
        <p:spPr>
          <a:xfrm>
            <a:off x="2608790" y="2978973"/>
            <a:ext cx="6022372" cy="725715"/>
          </a:xfrm>
          <a:prstGeom prst="rect">
            <a:avLst/>
          </a:prstGeom>
          <a:noFill/>
          <a:ln>
            <a:noFill/>
          </a:ln>
        </p:spPr>
        <p:txBody>
          <a:bodyPr anchorCtr="0" anchor="t" bIns="60950" lIns="0" spcFirstLastPara="1" rIns="12190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385438"/>
              </a:buClr>
              <a:buSzPts val="2400"/>
              <a:buFont typeface="Arial"/>
              <a:buNone/>
            </a:pPr>
            <a:r>
              <a:rPr lang="fr-FR" sz="2400">
                <a:solidFill>
                  <a:srgbClr val="385438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Pour le confort de tous</a:t>
            </a:r>
            <a:endParaRPr/>
          </a:p>
          <a:p>
            <a:pPr indent="0" lvl="0" marL="0" marR="0" rtl="0" algn="l">
              <a:spcBef>
                <a:spcPts val="480"/>
              </a:spcBef>
              <a:spcAft>
                <a:spcPts val="0"/>
              </a:spcAft>
              <a:buClr>
                <a:srgbClr val="385438"/>
              </a:buClr>
              <a:buSzPts val="2400"/>
              <a:buFont typeface="Arial"/>
              <a:buNone/>
            </a:pPr>
            <a:r>
              <a:rPr b="1" lang="fr-FR" sz="2400">
                <a:solidFill>
                  <a:srgbClr val="385438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Désactivez votre micro</a:t>
            </a:r>
            <a:endParaRPr/>
          </a:p>
        </p:txBody>
      </p:sp>
      <p:sp>
        <p:nvSpPr>
          <p:cNvPr id="462" name="Google Shape;462;p13"/>
          <p:cNvSpPr txBox="1"/>
          <p:nvPr/>
        </p:nvSpPr>
        <p:spPr>
          <a:xfrm>
            <a:off x="2608790" y="4022299"/>
            <a:ext cx="6022372" cy="725715"/>
          </a:xfrm>
          <a:prstGeom prst="rect">
            <a:avLst/>
          </a:prstGeom>
          <a:noFill/>
          <a:ln>
            <a:noFill/>
          </a:ln>
        </p:spPr>
        <p:txBody>
          <a:bodyPr anchorCtr="0" anchor="t" bIns="60950" lIns="0" spcFirstLastPara="1" rIns="12190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385438"/>
              </a:buClr>
              <a:buSzPts val="2400"/>
              <a:buFont typeface="Arial"/>
              <a:buNone/>
            </a:pPr>
            <a:r>
              <a:rPr lang="fr-FR" sz="2400">
                <a:solidFill>
                  <a:srgbClr val="385438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Pour vous accompagner durant les ateliers</a:t>
            </a:r>
            <a:endParaRPr/>
          </a:p>
          <a:p>
            <a:pPr indent="0" lvl="0" marL="0" marR="0" rtl="0" algn="l">
              <a:spcBef>
                <a:spcPts val="480"/>
              </a:spcBef>
              <a:spcAft>
                <a:spcPts val="0"/>
              </a:spcAft>
              <a:buClr>
                <a:srgbClr val="385438"/>
              </a:buClr>
              <a:buSzPts val="2400"/>
              <a:buFont typeface="Arial"/>
              <a:buNone/>
            </a:pPr>
            <a:r>
              <a:rPr b="1" lang="fr-FR" sz="2400">
                <a:solidFill>
                  <a:srgbClr val="385438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Partagez votre écran</a:t>
            </a:r>
            <a:endParaRPr/>
          </a:p>
        </p:txBody>
      </p:sp>
      <p:sp>
        <p:nvSpPr>
          <p:cNvPr id="463" name="Google Shape;463;p13"/>
          <p:cNvSpPr txBox="1"/>
          <p:nvPr/>
        </p:nvSpPr>
        <p:spPr>
          <a:xfrm>
            <a:off x="2608790" y="5059903"/>
            <a:ext cx="6022372" cy="725715"/>
          </a:xfrm>
          <a:prstGeom prst="rect">
            <a:avLst/>
          </a:prstGeom>
          <a:noFill/>
          <a:ln>
            <a:noFill/>
          </a:ln>
        </p:spPr>
        <p:txBody>
          <a:bodyPr anchorCtr="0" anchor="t" bIns="60950" lIns="0" spcFirstLastPara="1" rIns="12190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385438"/>
              </a:buClr>
              <a:buSzPts val="2400"/>
              <a:buFont typeface="Arial"/>
              <a:buNone/>
            </a:pPr>
            <a:r>
              <a:rPr lang="fr-FR" sz="2400">
                <a:solidFill>
                  <a:srgbClr val="385438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Pour échanger, partager…</a:t>
            </a:r>
            <a:endParaRPr/>
          </a:p>
          <a:p>
            <a:pPr indent="0" lvl="0" marL="0" marR="0" rtl="0" algn="l">
              <a:spcBef>
                <a:spcPts val="480"/>
              </a:spcBef>
              <a:spcAft>
                <a:spcPts val="0"/>
              </a:spcAft>
              <a:buClr>
                <a:srgbClr val="385438"/>
              </a:buClr>
              <a:buSzPts val="2400"/>
              <a:buFont typeface="Arial"/>
              <a:buNone/>
            </a:pPr>
            <a:r>
              <a:rPr b="1" lang="fr-FR" sz="2400">
                <a:solidFill>
                  <a:srgbClr val="385438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Utilisez l’outil de conversation (Tchat)</a:t>
            </a:r>
            <a:endParaRPr/>
          </a:p>
        </p:txBody>
      </p:sp>
      <p:pic>
        <p:nvPicPr>
          <p:cNvPr id="464" name="Google Shape;464;p13"/>
          <p:cNvPicPr preferRelativeResize="0"/>
          <p:nvPr/>
        </p:nvPicPr>
        <p:blipFill rotWithShape="1">
          <a:blip r:embed="rId3">
            <a:alphaModFix/>
          </a:blip>
          <a:srcRect b="0" l="1831" r="87507" t="0"/>
          <a:stretch/>
        </p:blipFill>
        <p:spPr>
          <a:xfrm>
            <a:off x="1632741" y="5246039"/>
            <a:ext cx="662940" cy="586791"/>
          </a:xfrm>
          <a:prstGeom prst="rect">
            <a:avLst/>
          </a:prstGeom>
          <a:noFill/>
          <a:ln>
            <a:noFill/>
          </a:ln>
        </p:spPr>
      </p:pic>
      <p:pic>
        <p:nvPicPr>
          <p:cNvPr id="465" name="Google Shape;465;p13"/>
          <p:cNvPicPr preferRelativeResize="0"/>
          <p:nvPr/>
        </p:nvPicPr>
        <p:blipFill rotWithShape="1">
          <a:blip r:embed="rId3">
            <a:alphaModFix/>
          </a:blip>
          <a:srcRect b="0" l="70926" r="20376" t="0"/>
          <a:stretch/>
        </p:blipFill>
        <p:spPr>
          <a:xfrm>
            <a:off x="1693753" y="2001354"/>
            <a:ext cx="540916" cy="586791"/>
          </a:xfrm>
          <a:prstGeom prst="rect">
            <a:avLst/>
          </a:prstGeom>
          <a:noFill/>
          <a:ln>
            <a:noFill/>
          </a:ln>
        </p:spPr>
      </p:pic>
      <p:pic>
        <p:nvPicPr>
          <p:cNvPr id="466" name="Google Shape;466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707273" y="3084997"/>
            <a:ext cx="548688" cy="441998"/>
          </a:xfrm>
          <a:prstGeom prst="rect">
            <a:avLst/>
          </a:prstGeom>
          <a:noFill/>
          <a:ln>
            <a:noFill/>
          </a:ln>
        </p:spPr>
      </p:pic>
      <p:pic>
        <p:nvPicPr>
          <p:cNvPr id="467" name="Google Shape;467;p13"/>
          <p:cNvPicPr preferRelativeResize="0"/>
          <p:nvPr/>
        </p:nvPicPr>
        <p:blipFill rotWithShape="1">
          <a:blip r:embed="rId3">
            <a:alphaModFix/>
          </a:blip>
          <a:srcRect b="0" l="90485" r="691" t="0"/>
          <a:stretch/>
        </p:blipFill>
        <p:spPr>
          <a:xfrm>
            <a:off x="1707273" y="4110709"/>
            <a:ext cx="548688" cy="5867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6" name="Shape 1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" name="Google Shape;1207;p137"/>
          <p:cNvSpPr txBox="1"/>
          <p:nvPr>
            <p:ph type="title"/>
          </p:nvPr>
        </p:nvSpPr>
        <p:spPr>
          <a:xfrm>
            <a:off x="1257005" y="367779"/>
            <a:ext cx="9678000" cy="13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6 : Les layouts</a:t>
            </a:r>
            <a:br>
              <a:rPr lang="fr-FR"/>
            </a:br>
            <a:endParaRPr/>
          </a:p>
        </p:txBody>
      </p:sp>
      <p:sp>
        <p:nvSpPr>
          <p:cNvPr id="1208" name="Google Shape;1208;p137"/>
          <p:cNvSpPr txBox="1"/>
          <p:nvPr>
            <p:ph idx="1" type="body"/>
          </p:nvPr>
        </p:nvSpPr>
        <p:spPr>
          <a:xfrm>
            <a:off x="5897592" y="1900724"/>
            <a:ext cx="5919900" cy="42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Définition d’un layout dans le fichier layout.tsx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Lors de la navigation, uniquement le contenu de la page est re-render, pas les layouts.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Il est possible d’imbriquer les layouts sur plusieurs niveaux.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  <p:pic>
        <p:nvPicPr>
          <p:cNvPr id="1209" name="Google Shape;1209;p137" title="Screenshot 2025-05-09 at 15.55.1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117875"/>
            <a:ext cx="5758049" cy="274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3" name="Shape 1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Google Shape;1214;p138"/>
          <p:cNvSpPr txBox="1"/>
          <p:nvPr>
            <p:ph type="title"/>
          </p:nvPr>
        </p:nvSpPr>
        <p:spPr>
          <a:xfrm>
            <a:off x="4556867" y="466068"/>
            <a:ext cx="3366439" cy="433553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fr-FR"/>
              <a:t>Ateliers</a:t>
            </a:r>
            <a:br>
              <a:rPr lang="fr-FR"/>
            </a:br>
            <a:endParaRPr/>
          </a:p>
        </p:txBody>
      </p:sp>
      <p:sp>
        <p:nvSpPr>
          <p:cNvPr id="1215" name="Google Shape;1215;p138"/>
          <p:cNvSpPr txBox="1"/>
          <p:nvPr>
            <p:ph idx="1" type="body"/>
          </p:nvPr>
        </p:nvSpPr>
        <p:spPr>
          <a:xfrm>
            <a:off x="4556867" y="1011189"/>
            <a:ext cx="6956547" cy="53807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7164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10"/>
              <a:buChar char="▬"/>
            </a:pPr>
            <a:r>
              <a:rPr lang="fr-FR"/>
              <a:t>Objectifs de l'atelier :</a:t>
            </a:r>
            <a:endParaRPr/>
          </a:p>
          <a:p>
            <a:pPr indent="-160211" lvl="1" marL="533293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80"/>
              <a:buChar char="►"/>
            </a:pPr>
            <a:r>
              <a:rPr lang="fr-FR"/>
              <a:t>Apprendre à utiliser App Router pour le routing et la navigation dans une application React.</a:t>
            </a:r>
            <a:endParaRPr/>
          </a:p>
          <a:p>
            <a:pPr indent="-160211" lvl="1" marL="53329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980"/>
              <a:buChar char="►"/>
            </a:pPr>
            <a:r>
              <a:rPr lang="fr-FR"/>
              <a:t>Créer des routes et des liens de navigation entre différentes vues.</a:t>
            </a:r>
            <a:endParaRPr/>
          </a:p>
          <a:p>
            <a:pPr indent="-160211" lvl="1" marL="53329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980"/>
              <a:buChar char="►"/>
            </a:pPr>
            <a:r>
              <a:rPr lang="fr-FR"/>
              <a:t>Utiliser des paramètres d'URL pour passer des données entre les routes.</a:t>
            </a:r>
            <a:endParaRPr/>
          </a:p>
          <a:p>
            <a:pPr indent="-160211" lvl="1" marL="53329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980"/>
              <a:buChar char="►"/>
            </a:pPr>
            <a:r>
              <a:rPr lang="fr-FR"/>
              <a:t>Implémenter des layouts pour la navigation et l’ent</a:t>
            </a:r>
            <a:r>
              <a:rPr lang="fr-FR"/>
              <a:t>ête.</a:t>
            </a:r>
            <a:endParaRPr/>
          </a:p>
          <a:p>
            <a:pPr indent="-347164" lvl="0" marL="342831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SzPts val="910"/>
              <a:buChar char="▬"/>
            </a:pPr>
            <a:r>
              <a:rPr lang="fr-FR"/>
              <a:t>Énoncé de l'atelier :</a:t>
            </a:r>
            <a:endParaRPr/>
          </a:p>
          <a:p>
            <a:pPr indent="-160211" lvl="1" marL="53329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980"/>
              <a:buChar char="►"/>
            </a:pPr>
            <a:r>
              <a:rPr lang="fr-FR"/>
              <a:t>Définissez quelques routes simples.</a:t>
            </a:r>
            <a:endParaRPr/>
          </a:p>
          <a:p>
            <a:pPr indent="-160211" lvl="1" marL="53329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980"/>
              <a:buChar char="►"/>
            </a:pPr>
            <a:r>
              <a:rPr lang="fr-FR"/>
              <a:t>Créez des liens de navigation entre les différentes routes à l'aide du composant Link.</a:t>
            </a:r>
            <a:endParaRPr/>
          </a:p>
          <a:p>
            <a:pPr indent="-160211" lvl="1" marL="53329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980"/>
              <a:buChar char="►"/>
            </a:pPr>
            <a:r>
              <a:rPr lang="fr-FR"/>
              <a:t>Ajoutez des paramètres d'URL à une route et récupérez-les dans le composant correspondant.</a:t>
            </a:r>
            <a:endParaRPr/>
          </a:p>
          <a:p>
            <a:pPr indent="-160211" lvl="1" marL="53329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980"/>
              <a:buChar char="►"/>
            </a:pPr>
            <a:r>
              <a:rPr lang="fr-FR"/>
              <a:t>Implémentez des layouts pour créer un menu de navigation et une ent</a:t>
            </a:r>
            <a:r>
              <a:rPr lang="fr-FR"/>
              <a:t>ête.</a:t>
            </a:r>
            <a:endParaRPr/>
          </a:p>
          <a:p>
            <a:pPr indent="-160211" lvl="1" marL="53329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980"/>
              <a:buChar char="►"/>
            </a:pPr>
            <a:r>
              <a:rPr lang="fr-FR"/>
              <a:t>Utilisez le composant NotFound pour afficher une page d’erreur 404 personnalisée lorsque la route n'est pas trouvée.</a:t>
            </a:r>
            <a:endParaRPr/>
          </a:p>
          <a:p>
            <a:pPr indent="-289379" lvl="0" marL="342831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SzPts val="91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139"/>
          <p:cNvSpPr txBox="1"/>
          <p:nvPr>
            <p:ph type="title"/>
          </p:nvPr>
        </p:nvSpPr>
        <p:spPr>
          <a:xfrm>
            <a:off x="587452" y="4029731"/>
            <a:ext cx="3383403" cy="833534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Arial"/>
              <a:buNone/>
            </a:pPr>
            <a:r>
              <a:rPr lang="fr-FR"/>
              <a:t>Messages clés à retenir</a:t>
            </a:r>
            <a:br>
              <a:rPr lang="fr-FR"/>
            </a:br>
            <a:endParaRPr/>
          </a:p>
        </p:txBody>
      </p:sp>
      <p:sp>
        <p:nvSpPr>
          <p:cNvPr id="1221" name="Google Shape;1221;p139"/>
          <p:cNvSpPr txBox="1"/>
          <p:nvPr>
            <p:ph idx="1" type="body"/>
          </p:nvPr>
        </p:nvSpPr>
        <p:spPr>
          <a:xfrm>
            <a:off x="4394200" y="390525"/>
            <a:ext cx="7415213" cy="5614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10000"/>
          </a:bodyPr>
          <a:lstStyle/>
          <a:p>
            <a:pPr indent="-350590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Le routing permet de naviguer entre différentes vues dans une Single Page Application sans recharger la page entière, améliorant ainsi l'expérience utilisateur.</a:t>
            </a:r>
            <a:endParaRPr/>
          </a:p>
          <a:p>
            <a:pPr indent="-350590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App Router est un outil puissant et flexible pour gérer le routing et la navigation dans les applications React.</a:t>
            </a:r>
            <a:endParaRPr/>
          </a:p>
          <a:p>
            <a:pPr indent="-350590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Les composants Link, Page et Layout sont essentiels pour configurer le routing et faciliter la navigation entre les vues.</a:t>
            </a:r>
            <a:endParaRPr/>
          </a:p>
          <a:p>
            <a:pPr indent="-350590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Les paramètres d'URL permettent de créer des vues dynamiques et de passer des données entre les routes de manière efficace.</a:t>
            </a:r>
            <a:endParaRPr/>
          </a:p>
          <a:p>
            <a:pPr indent="-350590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Le composant NotFound est utile pour afficher une pages d'erreur personnalisée.</a:t>
            </a:r>
            <a:endParaRPr/>
          </a:p>
          <a:p>
            <a:pPr indent="-259703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499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5" name="Shape 1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6" name="Google Shape;1226;p140"/>
          <p:cNvSpPr txBox="1"/>
          <p:nvPr>
            <p:ph type="title"/>
          </p:nvPr>
        </p:nvSpPr>
        <p:spPr>
          <a:xfrm>
            <a:off x="587451" y="2068279"/>
            <a:ext cx="8113200" cy="16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Arial"/>
              <a:buNone/>
            </a:pPr>
            <a:r>
              <a:rPr lang="fr-FR"/>
              <a:t>Chapitre 11 - Introduction à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Arial"/>
              <a:buNone/>
            </a:pPr>
            <a:r>
              <a:rPr lang="fr-FR"/>
              <a:t>l’architecture flux</a:t>
            </a:r>
            <a:br>
              <a:rPr lang="fr-FR"/>
            </a:br>
            <a:endParaRPr/>
          </a:p>
        </p:txBody>
      </p:sp>
    </p:spTree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0" name="Shape 1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1" name="Google Shape;1231;p141"/>
          <p:cNvSpPr txBox="1"/>
          <p:nvPr>
            <p:ph type="title"/>
          </p:nvPr>
        </p:nvSpPr>
        <p:spPr>
          <a:xfrm>
            <a:off x="588101" y="810084"/>
            <a:ext cx="3382755" cy="136111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108000" lIns="108000" spcFirstLastPara="1" rIns="0" wrap="square" tIns="1080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7249"/>
              <a:buFont typeface="Arial"/>
              <a:buNone/>
            </a:pPr>
            <a:r>
              <a:rPr lang="fr-FR"/>
              <a:t>Objectifs pédagogiques</a:t>
            </a:r>
            <a:br>
              <a:rPr lang="fr-FR"/>
            </a:br>
            <a:endParaRPr/>
          </a:p>
        </p:txBody>
      </p:sp>
      <p:sp>
        <p:nvSpPr>
          <p:cNvPr id="1232" name="Google Shape;1232;p141"/>
          <p:cNvSpPr txBox="1"/>
          <p:nvPr>
            <p:ph idx="2" type="body"/>
          </p:nvPr>
        </p:nvSpPr>
        <p:spPr>
          <a:xfrm>
            <a:off x="5514975" y="592138"/>
            <a:ext cx="6327775" cy="57800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20000"/>
          </a:bodyPr>
          <a:lstStyle/>
          <a:p>
            <a:pPr indent="-34285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1 - Introduction et rappels ES6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2 - Le framework React.js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3 - Le JSX et les composants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4 - Les props</a:t>
            </a:r>
            <a:endParaRPr>
              <a:solidFill>
                <a:srgbClr val="BFBFBF"/>
              </a:solidFill>
            </a:endParaRPr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5 - Le State et les lifecycles	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6 - Les Hooks</a:t>
            </a:r>
            <a:endParaRPr>
              <a:solidFill>
                <a:srgbClr val="BFBFBF"/>
              </a:solidFill>
            </a:endParaRPr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7 - Les événements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8 - Rendu conditionnel et liste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9 - Les formulaires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10 - Le routing et la navigation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b="1" lang="fr-FR"/>
              <a:t>Chapitre 11 - </a:t>
            </a:r>
            <a:r>
              <a:rPr b="1" lang="fr-FR"/>
              <a:t>Introduction à l’architecture flux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12 - Les tests</a:t>
            </a:r>
            <a:endParaRPr/>
          </a:p>
          <a:p>
            <a:pPr indent="-259703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4999"/>
              <a:buNone/>
            </a:pPr>
            <a:r>
              <a:t/>
            </a:r>
            <a:endParaRPr/>
          </a:p>
        </p:txBody>
      </p:sp>
      <p:sp>
        <p:nvSpPr>
          <p:cNvPr id="1233" name="Google Shape;1233;p141"/>
          <p:cNvSpPr txBox="1"/>
          <p:nvPr>
            <p:ph idx="1" type="body"/>
          </p:nvPr>
        </p:nvSpPr>
        <p:spPr>
          <a:xfrm>
            <a:off x="1793224" y="1981856"/>
            <a:ext cx="7443502" cy="2894287"/>
          </a:xfrm>
          <a:prstGeom prst="rect">
            <a:avLst/>
          </a:prstGeom>
          <a:solidFill>
            <a:srgbClr val="7B0049"/>
          </a:solidFill>
          <a:ln>
            <a:noFill/>
          </a:ln>
        </p:spPr>
        <p:txBody>
          <a:bodyPr anchorCtr="0" anchor="t" bIns="144000" lIns="0" spcFirstLastPara="1" rIns="108000" wrap="square" tIns="45700">
            <a:normAutofit/>
          </a:bodyPr>
          <a:lstStyle/>
          <a:p>
            <a:pPr indent="-288147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70"/>
              <a:buChar char="•"/>
            </a:pPr>
            <a:r>
              <a:rPr lang="fr-FR"/>
              <a:t>Comprendre le concept de gestion d'état dans les applications complexes.</a:t>
            </a:r>
            <a:endParaRPr/>
          </a:p>
          <a:p>
            <a:pPr indent="-288146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70"/>
              <a:buChar char="•"/>
            </a:pPr>
            <a:r>
              <a:rPr lang="fr-FR"/>
              <a:t>Découvrir l'architecture flux et son implémentation avec useReducer, les contexts et les hooks.</a:t>
            </a:r>
            <a:endParaRPr/>
          </a:p>
          <a:p>
            <a:pPr indent="-288146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70"/>
              <a:buChar char="•"/>
            </a:pPr>
            <a:r>
              <a:rPr lang="fr-FR"/>
              <a:t>Comprendre les concepts clés de l’architecture flux : actions, reducers, stores.</a:t>
            </a:r>
            <a:endParaRPr/>
          </a:p>
        </p:txBody>
      </p:sp>
    </p:spTree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142"/>
          <p:cNvSpPr txBox="1"/>
          <p:nvPr>
            <p:ph type="title"/>
          </p:nvPr>
        </p:nvSpPr>
        <p:spPr>
          <a:xfrm>
            <a:off x="587452" y="4029731"/>
            <a:ext cx="3383403" cy="833534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Arial"/>
              <a:buNone/>
            </a:pPr>
            <a:r>
              <a:rPr lang="fr-FR"/>
              <a:t>Messages clés</a:t>
            </a:r>
            <a:br>
              <a:rPr lang="fr-FR"/>
            </a:br>
            <a:endParaRPr/>
          </a:p>
        </p:txBody>
      </p:sp>
      <p:sp>
        <p:nvSpPr>
          <p:cNvPr id="1239" name="Google Shape;1239;p142"/>
          <p:cNvSpPr txBox="1"/>
          <p:nvPr>
            <p:ph idx="1" type="body"/>
          </p:nvPr>
        </p:nvSpPr>
        <p:spPr>
          <a:xfrm>
            <a:off x="4394200" y="390525"/>
            <a:ext cx="7415213" cy="5614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34285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La gestion de l'état devient complexe dans les applications avec de nombreux composants interconnectés.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L'architecture flux permet de centraliser l'état de l'application pour une gestion prévisible et structurée.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Flux de données unidirectionnel avec trois concepts principaux : actions, reducers et stores.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L'intégration de flux avec React est native gr</a:t>
            </a:r>
            <a:r>
              <a:rPr lang="fr-FR"/>
              <a:t>âce à l’utilisation de plusieurs outils et concepts directement présents dans React.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Une bonne gestion de l'état améliore la maintenabilité, la scalabilité et le débogage des applications.</a:t>
            </a:r>
            <a:endParaRPr/>
          </a:p>
          <a:p>
            <a:pPr indent="-243605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499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143"/>
          <p:cNvSpPr txBox="1"/>
          <p:nvPr>
            <p:ph type="title"/>
          </p:nvPr>
        </p:nvSpPr>
        <p:spPr>
          <a:xfrm>
            <a:off x="297608" y="2766075"/>
            <a:ext cx="3095298" cy="771979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</a:pPr>
            <a:r>
              <a:rPr lang="fr-FR"/>
              <a:t>Questions rebonds</a:t>
            </a:r>
            <a:br>
              <a:rPr lang="fr-FR"/>
            </a:br>
            <a:endParaRPr/>
          </a:p>
        </p:txBody>
      </p:sp>
      <p:sp>
        <p:nvSpPr>
          <p:cNvPr id="1245" name="Google Shape;1245;p143"/>
          <p:cNvSpPr txBox="1"/>
          <p:nvPr>
            <p:ph idx="1" type="body"/>
          </p:nvPr>
        </p:nvSpPr>
        <p:spPr>
          <a:xfrm>
            <a:off x="7472363" y="1082675"/>
            <a:ext cx="4572000" cy="49323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20000"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Comment gérez-vous actuellement l'état global dans vos applications React ?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Avez-vous déjà rencontré des problèmes de gestion d'état dans des applications complexes ? Si oui, comment les avez-vous résolus ?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Quelle est votre expérience avec les bibliothèques de gestion d'état comme Redux ou MobX ?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Pouvez-vous donner un exemple où une architecture de flux unidirectionnel a simplifié la gestion d'état dans vos projets ?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Comment intégrez-vous les concepts de gestion d'état avec les composants React dans vos applications ?</a:t>
            </a:r>
            <a:endParaRPr/>
          </a:p>
          <a:p>
            <a:pPr indent="-2677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499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144"/>
          <p:cNvSpPr txBox="1"/>
          <p:nvPr>
            <p:ph type="title"/>
          </p:nvPr>
        </p:nvSpPr>
        <p:spPr>
          <a:xfrm>
            <a:off x="1257005" y="367779"/>
            <a:ext cx="9677990" cy="771979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1 : Immutabilité des variables partagées</a:t>
            </a:r>
            <a:br>
              <a:rPr lang="fr-FR"/>
            </a:br>
            <a:endParaRPr/>
          </a:p>
        </p:txBody>
      </p:sp>
      <p:sp>
        <p:nvSpPr>
          <p:cNvPr id="1251" name="Google Shape;1251;p144"/>
          <p:cNvSpPr txBox="1"/>
          <p:nvPr>
            <p:ph idx="1" type="body"/>
          </p:nvPr>
        </p:nvSpPr>
        <p:spPr>
          <a:xfrm>
            <a:off x="4788067" y="2238374"/>
            <a:ext cx="5919788" cy="4246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Importance de l'immutabilité.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Fonctions pures et état immuable.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Utilisation de Immer pour simplifier l'immutabilité.</a:t>
            </a:r>
            <a:endParaRPr/>
          </a:p>
          <a:p>
            <a:pPr indent="-235557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146"/>
          <p:cNvSpPr txBox="1"/>
          <p:nvPr>
            <p:ph type="title"/>
          </p:nvPr>
        </p:nvSpPr>
        <p:spPr>
          <a:xfrm>
            <a:off x="1257005" y="367779"/>
            <a:ext cx="9678000" cy="13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2 : Problème de la gestion d’état</a:t>
            </a:r>
            <a:br>
              <a:rPr lang="fr-FR"/>
            </a:br>
            <a:endParaRPr/>
          </a:p>
        </p:txBody>
      </p:sp>
      <p:sp>
        <p:nvSpPr>
          <p:cNvPr id="1257" name="Google Shape;1257;p146"/>
          <p:cNvSpPr txBox="1"/>
          <p:nvPr>
            <p:ph idx="1" type="body"/>
          </p:nvPr>
        </p:nvSpPr>
        <p:spPr>
          <a:xfrm>
            <a:off x="4788067" y="2238374"/>
            <a:ext cx="5919788" cy="4246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Complexité de la gestion d'état dans les applications complexes.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Incohérences de données et effets de bord.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Centralisation de l'état avec les contexts.</a:t>
            </a:r>
            <a:endParaRPr/>
          </a:p>
          <a:p>
            <a:pPr indent="-235557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147"/>
          <p:cNvSpPr txBox="1"/>
          <p:nvPr>
            <p:ph type="title"/>
          </p:nvPr>
        </p:nvSpPr>
        <p:spPr>
          <a:xfrm>
            <a:off x="1257005" y="367779"/>
            <a:ext cx="9678000" cy="13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3 : Les systèmes de gestion d'état</a:t>
            </a:r>
            <a:br>
              <a:rPr lang="fr-FR"/>
            </a:br>
            <a:endParaRPr/>
          </a:p>
        </p:txBody>
      </p:sp>
      <p:sp>
        <p:nvSpPr>
          <p:cNvPr id="1263" name="Google Shape;1263;p147"/>
          <p:cNvSpPr txBox="1"/>
          <p:nvPr>
            <p:ph idx="1" type="body"/>
          </p:nvPr>
        </p:nvSpPr>
        <p:spPr>
          <a:xfrm>
            <a:off x="4788067" y="2238374"/>
            <a:ext cx="5919788" cy="4246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Importance de la gestion d'état dans les applications modernes.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Comparaison des différents systèmes de gestion d'état.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Choix de flux pour la gestion centralisée de l'état.</a:t>
            </a:r>
            <a:endParaRPr/>
          </a:p>
          <a:p>
            <a:pPr indent="-235557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14"/>
          <p:cNvSpPr txBox="1"/>
          <p:nvPr>
            <p:ph idx="1" type="body"/>
          </p:nvPr>
        </p:nvSpPr>
        <p:spPr>
          <a:xfrm>
            <a:off x="6184231" y="761398"/>
            <a:ext cx="5797512" cy="55162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Durée de la formation : 3 Jours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Organisation</a:t>
            </a:r>
            <a:endParaRPr/>
          </a:p>
          <a:p>
            <a:pPr indent="-155543" lvl="1" marL="533293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330"/>
              <a:buChar char="►"/>
            </a:pPr>
            <a:r>
              <a:rPr lang="fr-FR"/>
              <a:t>Horaires - 9h à 17h</a:t>
            </a:r>
            <a:endParaRPr/>
          </a:p>
          <a:p>
            <a:pPr indent="-155543" lvl="1" marL="53329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30"/>
              <a:buChar char="►"/>
            </a:pPr>
            <a:r>
              <a:rPr lang="fr-FR"/>
              <a:t>Pauses : 15 min en matinée et après midi</a:t>
            </a:r>
            <a:br>
              <a:rPr lang="fr-FR"/>
            </a:br>
            <a:r>
              <a:rPr lang="fr-FR"/>
              <a:t>(vers 10h30 et 15h30)</a:t>
            </a:r>
            <a:endParaRPr/>
          </a:p>
          <a:p>
            <a:pPr indent="-155543" lvl="1" marL="53329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30"/>
              <a:buChar char="►"/>
            </a:pPr>
            <a:r>
              <a:rPr lang="fr-FR"/>
              <a:t>Déjeuner : 12h30 à 13h30</a:t>
            </a:r>
            <a:endParaRPr/>
          </a:p>
        </p:txBody>
      </p:sp>
      <p:sp>
        <p:nvSpPr>
          <p:cNvPr id="473" name="Google Shape;473;p14"/>
          <p:cNvSpPr txBox="1"/>
          <p:nvPr>
            <p:ph type="title"/>
          </p:nvPr>
        </p:nvSpPr>
        <p:spPr>
          <a:xfrm>
            <a:off x="2359706" y="3645646"/>
            <a:ext cx="3420445" cy="1623167"/>
          </a:xfrm>
          <a:prstGeom prst="rect">
            <a:avLst/>
          </a:prstGeom>
          <a:noFill/>
          <a:ln>
            <a:noFill/>
          </a:ln>
        </p:spPr>
        <p:txBody>
          <a:bodyPr anchorCtr="0" anchor="b" bIns="108000" lIns="108000" spcFirstLastPara="1" rIns="108000" wrap="square" tIns="108000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</a:pPr>
            <a:r>
              <a:rPr lang="fr-FR"/>
              <a:t>Avant de commencer</a:t>
            </a:r>
            <a:endParaRPr/>
          </a:p>
        </p:txBody>
      </p:sp>
    </p:spTree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7" name="Shape 1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8" name="Google Shape;1268;p148"/>
          <p:cNvSpPr txBox="1"/>
          <p:nvPr>
            <p:ph type="title"/>
          </p:nvPr>
        </p:nvSpPr>
        <p:spPr>
          <a:xfrm>
            <a:off x="1257005" y="367779"/>
            <a:ext cx="9678000" cy="1880100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4 : L’architecture flux (actions, dispatcher, store, ...)</a:t>
            </a:r>
            <a:br>
              <a:rPr lang="fr-FR"/>
            </a:br>
            <a:endParaRPr/>
          </a:p>
        </p:txBody>
      </p:sp>
      <p:sp>
        <p:nvSpPr>
          <p:cNvPr id="1269" name="Google Shape;1269;p148"/>
          <p:cNvSpPr txBox="1"/>
          <p:nvPr>
            <p:ph idx="1" type="body"/>
          </p:nvPr>
        </p:nvSpPr>
        <p:spPr>
          <a:xfrm>
            <a:off x="3048867" y="1817524"/>
            <a:ext cx="5919900" cy="42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Concepts de l'architecture Flux.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Rôle des actions, dispatcher, et store.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Interaction entre les composants et le store.</a:t>
            </a:r>
            <a:endParaRPr/>
          </a:p>
          <a:p>
            <a:pPr indent="-235557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  <p:pic>
        <p:nvPicPr>
          <p:cNvPr id="1270" name="Google Shape;1270;p1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8450" y="4741538"/>
            <a:ext cx="6286500" cy="168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150"/>
          <p:cNvSpPr txBox="1"/>
          <p:nvPr>
            <p:ph type="title"/>
          </p:nvPr>
        </p:nvSpPr>
        <p:spPr>
          <a:xfrm>
            <a:off x="1257005" y="367779"/>
            <a:ext cx="9678000" cy="13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5 : Les actions</a:t>
            </a:r>
            <a:br>
              <a:rPr lang="fr-FR"/>
            </a:br>
            <a:endParaRPr/>
          </a:p>
        </p:txBody>
      </p:sp>
      <p:sp>
        <p:nvSpPr>
          <p:cNvPr id="1276" name="Google Shape;1276;p150"/>
          <p:cNvSpPr txBox="1"/>
          <p:nvPr>
            <p:ph idx="1" type="body"/>
          </p:nvPr>
        </p:nvSpPr>
        <p:spPr>
          <a:xfrm>
            <a:off x="4788067" y="2238374"/>
            <a:ext cx="5919788" cy="4246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Définition des actions.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Création et utilisation des actions.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Types d'actions et payloads.</a:t>
            </a:r>
            <a:endParaRPr/>
          </a:p>
          <a:p>
            <a:pPr indent="-235557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151"/>
          <p:cNvSpPr txBox="1"/>
          <p:nvPr>
            <p:ph type="title"/>
          </p:nvPr>
        </p:nvSpPr>
        <p:spPr>
          <a:xfrm>
            <a:off x="1257005" y="367779"/>
            <a:ext cx="9678000" cy="13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6 : Les reducers</a:t>
            </a:r>
            <a:br>
              <a:rPr lang="fr-FR"/>
            </a:br>
            <a:endParaRPr/>
          </a:p>
        </p:txBody>
      </p:sp>
      <p:sp>
        <p:nvSpPr>
          <p:cNvPr id="1282" name="Google Shape;1282;p151"/>
          <p:cNvSpPr txBox="1"/>
          <p:nvPr>
            <p:ph idx="1" type="body"/>
          </p:nvPr>
        </p:nvSpPr>
        <p:spPr>
          <a:xfrm>
            <a:off x="4788067" y="2238374"/>
            <a:ext cx="5919788" cy="4246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Rôle des reducers.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Création de reducers.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Gestion des mises à jour d'état avec des reducers.</a:t>
            </a:r>
            <a:endParaRPr/>
          </a:p>
        </p:txBody>
      </p:sp>
    </p:spTree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6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p152"/>
          <p:cNvSpPr txBox="1"/>
          <p:nvPr>
            <p:ph type="title"/>
          </p:nvPr>
        </p:nvSpPr>
        <p:spPr>
          <a:xfrm>
            <a:off x="1257005" y="367779"/>
            <a:ext cx="9678000" cy="13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7 : Le store</a:t>
            </a:r>
            <a:br>
              <a:rPr lang="fr-FR"/>
            </a:br>
            <a:endParaRPr/>
          </a:p>
        </p:txBody>
      </p:sp>
      <p:sp>
        <p:nvSpPr>
          <p:cNvPr id="1288" name="Google Shape;1288;p152"/>
          <p:cNvSpPr txBox="1"/>
          <p:nvPr>
            <p:ph idx="1" type="body"/>
          </p:nvPr>
        </p:nvSpPr>
        <p:spPr>
          <a:xfrm>
            <a:off x="4788067" y="2238374"/>
            <a:ext cx="5919788" cy="4246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Rôle du store.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Création et configuration du store.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Interaction avec le store pour accéder et mettre à jour l'état.</a:t>
            </a:r>
            <a:endParaRPr/>
          </a:p>
          <a:p>
            <a:pPr indent="-235557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2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p153"/>
          <p:cNvSpPr txBox="1"/>
          <p:nvPr>
            <p:ph type="title"/>
          </p:nvPr>
        </p:nvSpPr>
        <p:spPr>
          <a:xfrm>
            <a:off x="1257005" y="367779"/>
            <a:ext cx="9678000" cy="13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8 : Implémentation avec React</a:t>
            </a:r>
            <a:br>
              <a:rPr lang="fr-FR"/>
            </a:br>
            <a:endParaRPr/>
          </a:p>
        </p:txBody>
      </p:sp>
      <p:sp>
        <p:nvSpPr>
          <p:cNvPr id="1294" name="Google Shape;1294;p153"/>
          <p:cNvSpPr txBox="1"/>
          <p:nvPr>
            <p:ph idx="1" type="body"/>
          </p:nvPr>
        </p:nvSpPr>
        <p:spPr>
          <a:xfrm>
            <a:off x="4788067" y="2238374"/>
            <a:ext cx="5919788" cy="4246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Utilisation d’un Context React pour implémenter le store et le dispatcher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Utilisation de Provider pour rendre le context accessible à tous les composants.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Utilisation de useReducer pour gérer l’état du store et dispatcher les actions.</a:t>
            </a:r>
            <a:endParaRPr/>
          </a:p>
          <a:p>
            <a:pPr indent="-235557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154"/>
          <p:cNvSpPr txBox="1"/>
          <p:nvPr>
            <p:ph type="title"/>
          </p:nvPr>
        </p:nvSpPr>
        <p:spPr>
          <a:xfrm>
            <a:off x="1257005" y="367779"/>
            <a:ext cx="9677990" cy="771979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11 : Le composant Provider</a:t>
            </a:r>
            <a:br>
              <a:rPr lang="fr-FR"/>
            </a:br>
            <a:endParaRPr/>
          </a:p>
        </p:txBody>
      </p:sp>
      <p:sp>
        <p:nvSpPr>
          <p:cNvPr id="1300" name="Google Shape;1300;p154"/>
          <p:cNvSpPr txBox="1"/>
          <p:nvPr>
            <p:ph idx="1" type="body"/>
          </p:nvPr>
        </p:nvSpPr>
        <p:spPr>
          <a:xfrm>
            <a:off x="4788067" y="2238374"/>
            <a:ext cx="5919788" cy="4246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Rôle du Provider.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Enveloppement de l'application avec Provider.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Rendre le store accessible aux composants via un context.</a:t>
            </a:r>
            <a:endParaRPr/>
          </a:p>
          <a:p>
            <a:pPr indent="-235557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4" name="Shape 1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5" name="Google Shape;1305;p155"/>
          <p:cNvSpPr txBox="1"/>
          <p:nvPr>
            <p:ph type="title"/>
          </p:nvPr>
        </p:nvSpPr>
        <p:spPr>
          <a:xfrm>
            <a:off x="1257005" y="367779"/>
            <a:ext cx="9678000" cy="13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12 : Le hook useContext</a:t>
            </a:r>
            <a:br>
              <a:rPr lang="fr-FR"/>
            </a:br>
            <a:endParaRPr/>
          </a:p>
        </p:txBody>
      </p:sp>
      <p:sp>
        <p:nvSpPr>
          <p:cNvPr id="1306" name="Google Shape;1306;p155"/>
          <p:cNvSpPr txBox="1"/>
          <p:nvPr>
            <p:ph idx="1" type="body"/>
          </p:nvPr>
        </p:nvSpPr>
        <p:spPr>
          <a:xfrm>
            <a:off x="4788066" y="2238374"/>
            <a:ext cx="6521617" cy="4246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Rendre l'état et les actions disponibles aux composants enfants.</a:t>
            </a:r>
            <a:endParaRPr/>
          </a:p>
          <a:p>
            <a:pPr indent="-313938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70"/>
              <a:buChar char="▬"/>
            </a:pPr>
            <a:r>
              <a:rPr lang="fr-FR"/>
              <a:t>Possibilité de créer des helpers pour dispatcher les actions</a:t>
            </a:r>
            <a:endParaRPr/>
          </a:p>
          <a:p>
            <a:pPr indent="-235557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0" name="Shape 1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1" name="Google Shape;1311;p159"/>
          <p:cNvSpPr txBox="1"/>
          <p:nvPr>
            <p:ph type="title"/>
          </p:nvPr>
        </p:nvSpPr>
        <p:spPr>
          <a:xfrm>
            <a:off x="4556867" y="466068"/>
            <a:ext cx="3366439" cy="433553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fr-FR"/>
              <a:t>Ateliers</a:t>
            </a:r>
            <a:br>
              <a:rPr lang="fr-FR"/>
            </a:br>
            <a:endParaRPr/>
          </a:p>
        </p:txBody>
      </p:sp>
      <p:sp>
        <p:nvSpPr>
          <p:cNvPr id="1312" name="Google Shape;1312;p159"/>
          <p:cNvSpPr txBox="1"/>
          <p:nvPr>
            <p:ph idx="1" type="body"/>
          </p:nvPr>
        </p:nvSpPr>
        <p:spPr>
          <a:xfrm>
            <a:off x="4673979" y="1204541"/>
            <a:ext cx="6764042" cy="565345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40"/>
              <a:buChar char="▬"/>
            </a:pPr>
            <a:r>
              <a:rPr lang="fr-FR" sz="1600"/>
              <a:t>Objectifs de l'atelier :</a:t>
            </a:r>
            <a:endParaRPr/>
          </a:p>
          <a:p>
            <a:pPr indent="-155543" lvl="1" marL="533293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Char char="►"/>
            </a:pPr>
            <a:r>
              <a:rPr lang="fr-FR" sz="1600"/>
              <a:t>Apprendre à utiliser l’architecture flux dans une application React.</a:t>
            </a:r>
            <a:endParaRPr/>
          </a:p>
          <a:p>
            <a:pPr indent="-155544" lvl="1" marL="53329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20"/>
              <a:buChar char="►"/>
            </a:pPr>
            <a:r>
              <a:rPr lang="fr-FR" sz="1600"/>
              <a:t>Créer et gérer des actions, reducers et store avec React.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SzPts val="1040"/>
              <a:buChar char="▬"/>
            </a:pPr>
            <a:r>
              <a:rPr lang="fr-FR" sz="1600"/>
              <a:t>Énoncé de l'atelier :</a:t>
            </a:r>
            <a:endParaRPr/>
          </a:p>
          <a:p>
            <a:pPr indent="-155543" lvl="1" marL="53329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20"/>
              <a:buChar char="►"/>
            </a:pPr>
            <a:r>
              <a:rPr lang="fr-FR" sz="1600"/>
              <a:t>Configurez un contexte global encapsulant un store et un dispatcher puis créer un reducer simple pour gérer l'état d'un compteur.</a:t>
            </a:r>
            <a:endParaRPr/>
          </a:p>
          <a:p>
            <a:pPr indent="-155543" lvl="1" marL="53329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20"/>
              <a:buChar char="►"/>
            </a:pPr>
            <a:r>
              <a:rPr lang="fr-FR" sz="1600"/>
              <a:t>Créez des actions pour incrémenter et décrémenter le compteur.</a:t>
            </a:r>
            <a:endParaRPr/>
          </a:p>
          <a:p>
            <a:pPr indent="-155544" lvl="1" marL="53329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20"/>
              <a:buChar char="►"/>
            </a:pPr>
            <a:r>
              <a:rPr lang="fr-FR" sz="1600"/>
              <a:t>Utilisez un Provider pour fournir le contexte global à votre application React.</a:t>
            </a:r>
            <a:endParaRPr/>
          </a:p>
          <a:p>
            <a:pPr indent="-285046" lvl="0" marL="342831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SzPts val="91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6" name="Shape 1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7" name="Google Shape;1317;p160"/>
          <p:cNvSpPr txBox="1"/>
          <p:nvPr>
            <p:ph type="title"/>
          </p:nvPr>
        </p:nvSpPr>
        <p:spPr>
          <a:xfrm>
            <a:off x="587452" y="4029731"/>
            <a:ext cx="3383403" cy="833534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Arial"/>
              <a:buNone/>
            </a:pPr>
            <a:r>
              <a:rPr lang="fr-FR"/>
              <a:t>Messages clés à retenir</a:t>
            </a:r>
            <a:br>
              <a:rPr lang="fr-FR"/>
            </a:br>
            <a:endParaRPr/>
          </a:p>
        </p:txBody>
      </p:sp>
      <p:sp>
        <p:nvSpPr>
          <p:cNvPr id="1318" name="Google Shape;1318;p160"/>
          <p:cNvSpPr txBox="1"/>
          <p:nvPr>
            <p:ph idx="1" type="body"/>
          </p:nvPr>
        </p:nvSpPr>
        <p:spPr>
          <a:xfrm>
            <a:off x="4394200" y="390525"/>
            <a:ext cx="7415213" cy="5614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10000"/>
          </a:bodyPr>
          <a:lstStyle/>
          <a:p>
            <a:pPr indent="-34285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Flux centralise l'état de l'application, facilitant la gestion des données partagées entre plusieurs composants.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L'architecture flux utilise des actions pour décrire les changements, des reducers pour traiter ces actions, et un store pour conserver l'état global.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React fournit nativement des outils pour implémenter facilement l’architecture flux ce qui permet d’utiliser ce design pattern sans recours à une bibliothèque externe.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Une gestion d'état centralisée et prévisible améliore la maintenabilité et la scalabilité des applications complexes.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L'utilisation de flux dans les applications React simplifie le débogage en rendant l'état et les transitions d'état plus transparents et traçables.</a:t>
            </a:r>
            <a:endParaRPr/>
          </a:p>
          <a:p>
            <a:pPr indent="-259703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4999"/>
              <a:buNone/>
            </a:pPr>
            <a:r>
              <a:t/>
            </a:r>
            <a:endParaRPr/>
          </a:p>
          <a:p>
            <a:pPr indent="-259703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499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2" name="Shape 1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3" name="Google Shape;1323;p161"/>
          <p:cNvSpPr txBox="1"/>
          <p:nvPr>
            <p:ph type="title"/>
          </p:nvPr>
        </p:nvSpPr>
        <p:spPr>
          <a:xfrm>
            <a:off x="587451" y="2068279"/>
            <a:ext cx="8113180" cy="710424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Arial"/>
              <a:buNone/>
            </a:pPr>
            <a:r>
              <a:rPr lang="fr-FR"/>
              <a:t>Chapitre 12 - Les tests</a:t>
            </a:r>
            <a:br>
              <a:rPr lang="fr-FR"/>
            </a:b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15"/>
          <p:cNvSpPr txBox="1"/>
          <p:nvPr>
            <p:ph idx="1" type="body"/>
          </p:nvPr>
        </p:nvSpPr>
        <p:spPr>
          <a:xfrm>
            <a:off x="6184231" y="761398"/>
            <a:ext cx="5797512" cy="55162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Priorité aux échanges </a:t>
            </a:r>
            <a:br>
              <a:rPr lang="fr-FR"/>
            </a:br>
            <a:r>
              <a:rPr lang="fr-FR"/>
              <a:t>(durant les ateliers également)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Tour de table :</a:t>
            </a:r>
            <a:endParaRPr/>
          </a:p>
          <a:p>
            <a:pPr indent="-155543" lvl="1" marL="533293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330"/>
              <a:buChar char="►"/>
            </a:pPr>
            <a:r>
              <a:rPr lang="fr-FR"/>
              <a:t>Prénom, nom, Société, Titre/fonction</a:t>
            </a:r>
            <a:br>
              <a:rPr lang="fr-FR"/>
            </a:br>
            <a:r>
              <a:rPr lang="fr-FR"/>
              <a:t>Dans le tableau blanc Teams : </a:t>
            </a:r>
            <a:endParaRPr/>
          </a:p>
          <a:p>
            <a:pPr indent="-203159" lvl="2" marL="711058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520"/>
              <a:buChar char="▪"/>
            </a:pPr>
            <a:r>
              <a:rPr lang="fr-FR"/>
              <a:t>Votre expérience sur le sujet de la formation ?</a:t>
            </a:r>
            <a:endParaRPr/>
          </a:p>
          <a:p>
            <a:pPr indent="-203159" lvl="2" marL="711058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520"/>
              <a:buChar char="▪"/>
            </a:pPr>
            <a:r>
              <a:rPr lang="fr-FR"/>
              <a:t>Vos attentes de la formation</a:t>
            </a:r>
            <a:endParaRPr/>
          </a:p>
        </p:txBody>
      </p:sp>
      <p:sp>
        <p:nvSpPr>
          <p:cNvPr id="479" name="Google Shape;479;p15"/>
          <p:cNvSpPr txBox="1"/>
          <p:nvPr>
            <p:ph type="title"/>
          </p:nvPr>
        </p:nvSpPr>
        <p:spPr>
          <a:xfrm>
            <a:off x="2359706" y="3645646"/>
            <a:ext cx="3420445" cy="1623167"/>
          </a:xfrm>
          <a:prstGeom prst="rect">
            <a:avLst/>
          </a:prstGeom>
          <a:noFill/>
          <a:ln>
            <a:noFill/>
          </a:ln>
        </p:spPr>
        <p:txBody>
          <a:bodyPr anchorCtr="0" anchor="b" bIns="108000" lIns="108000" spcFirstLastPara="1" rIns="108000" wrap="square" tIns="108000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</a:pPr>
            <a:r>
              <a:rPr lang="fr-FR"/>
              <a:t>Avant de commencer</a:t>
            </a:r>
            <a:endParaRPr/>
          </a:p>
        </p:txBody>
      </p:sp>
    </p:spTree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7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p162"/>
          <p:cNvSpPr txBox="1"/>
          <p:nvPr>
            <p:ph type="title"/>
          </p:nvPr>
        </p:nvSpPr>
        <p:spPr>
          <a:xfrm>
            <a:off x="588101" y="810084"/>
            <a:ext cx="3382755" cy="136111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108000" lIns="108000" spcFirstLastPara="1" rIns="0" wrap="square" tIns="1080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7249"/>
              <a:buFont typeface="Arial"/>
              <a:buNone/>
            </a:pPr>
            <a:r>
              <a:rPr lang="fr-FR"/>
              <a:t>Objectifs pédagogiques</a:t>
            </a:r>
            <a:br>
              <a:rPr lang="fr-FR"/>
            </a:br>
            <a:endParaRPr/>
          </a:p>
        </p:txBody>
      </p:sp>
      <p:sp>
        <p:nvSpPr>
          <p:cNvPr id="1329" name="Google Shape;1329;p162"/>
          <p:cNvSpPr txBox="1"/>
          <p:nvPr>
            <p:ph idx="2" type="body"/>
          </p:nvPr>
        </p:nvSpPr>
        <p:spPr>
          <a:xfrm>
            <a:off x="5514975" y="592138"/>
            <a:ext cx="6327775" cy="57800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20000"/>
          </a:bodyPr>
          <a:lstStyle/>
          <a:p>
            <a:pPr indent="-34285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1 - Introduction et rappels ES6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2 - Le framework React.js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3 - Le JSX et les composants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4 - Les props</a:t>
            </a:r>
            <a:endParaRPr>
              <a:solidFill>
                <a:srgbClr val="BFBFBF"/>
              </a:solidFill>
            </a:endParaRPr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5 - Le State et les lifecycles	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6 - Les Hooks</a:t>
            </a:r>
            <a:endParaRPr>
              <a:solidFill>
                <a:srgbClr val="BFBFBF"/>
              </a:solidFill>
            </a:endParaRPr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7 - Les événements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8 - Rendu conditionnel et liste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9 - Les formulaires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10 - Le routing et la navigation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11 - Introduction à Redux et architecture flux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b="1" lang="fr-FR"/>
              <a:t>Chapitre 12 - Les tests</a:t>
            </a:r>
            <a:endParaRPr/>
          </a:p>
          <a:p>
            <a:pPr indent="-259703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4999"/>
              <a:buNone/>
            </a:pPr>
            <a:r>
              <a:t/>
            </a:r>
            <a:endParaRPr/>
          </a:p>
        </p:txBody>
      </p:sp>
      <p:sp>
        <p:nvSpPr>
          <p:cNvPr id="1330" name="Google Shape;1330;p162"/>
          <p:cNvSpPr txBox="1"/>
          <p:nvPr>
            <p:ph idx="1" type="body"/>
          </p:nvPr>
        </p:nvSpPr>
        <p:spPr>
          <a:xfrm>
            <a:off x="1988856" y="2035707"/>
            <a:ext cx="8214287" cy="2500919"/>
          </a:xfrm>
          <a:prstGeom prst="rect">
            <a:avLst/>
          </a:prstGeom>
          <a:solidFill>
            <a:srgbClr val="7B0049"/>
          </a:solidFill>
          <a:ln>
            <a:noFill/>
          </a:ln>
        </p:spPr>
        <p:txBody>
          <a:bodyPr anchorCtr="0" anchor="t" bIns="144000" lIns="0" spcFirstLastPara="1" rIns="108000" wrap="square" tIns="45700">
            <a:normAutofit fontScale="92500" lnSpcReduction="10000"/>
          </a:bodyPr>
          <a:lstStyle/>
          <a:p>
            <a:pPr indent="-282575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64999"/>
              <a:buChar char="•"/>
            </a:pPr>
            <a:r>
              <a:rPr lang="fr-FR"/>
              <a:t>Comprendre l'importance des tests dans le développement des applications React.</a:t>
            </a:r>
            <a:endParaRPr/>
          </a:p>
          <a:p>
            <a:pPr indent="-282575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64999"/>
              <a:buChar char="•"/>
            </a:pPr>
            <a:r>
              <a:rPr lang="fr-FR"/>
              <a:t>Apprendre à utiliser Jest pour écrire et exécuter des tests unitaires.</a:t>
            </a:r>
            <a:endParaRPr/>
          </a:p>
          <a:p>
            <a:pPr indent="-282575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64999"/>
              <a:buChar char="•"/>
            </a:pPr>
            <a:r>
              <a:rPr lang="fr-FR"/>
              <a:t>Découvrir React Testing Library pour tester les composants React.</a:t>
            </a:r>
            <a:endParaRPr/>
          </a:p>
          <a:p>
            <a:pPr indent="-282575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64999"/>
              <a:buChar char="•"/>
            </a:pPr>
            <a:r>
              <a:rPr lang="fr-FR"/>
              <a:t>Savoir configurer l'environnement de test et écrire des tests pour les composants et les fonctionnalités de l'application.</a:t>
            </a:r>
            <a:endParaRPr/>
          </a:p>
          <a:p>
            <a:pPr indent="-282575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64999"/>
              <a:buChar char="•"/>
            </a:pPr>
            <a:r>
              <a:rPr lang="fr-FR"/>
              <a:t>Apprendre à organiser et structurer les tests pour assurer la couverture et la maintenabilité.</a:t>
            </a:r>
            <a:endParaRPr/>
          </a:p>
          <a:p>
            <a:pPr indent="-388477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ct val="64999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163"/>
          <p:cNvSpPr txBox="1"/>
          <p:nvPr>
            <p:ph type="title"/>
          </p:nvPr>
        </p:nvSpPr>
        <p:spPr>
          <a:xfrm>
            <a:off x="587452" y="4029731"/>
            <a:ext cx="3383403" cy="833534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Arial"/>
              <a:buNone/>
            </a:pPr>
            <a:r>
              <a:rPr lang="fr-FR"/>
              <a:t>Messages clés</a:t>
            </a:r>
            <a:br>
              <a:rPr lang="fr-FR"/>
            </a:br>
            <a:endParaRPr/>
          </a:p>
        </p:txBody>
      </p:sp>
      <p:sp>
        <p:nvSpPr>
          <p:cNvPr id="1336" name="Google Shape;1336;p163"/>
          <p:cNvSpPr txBox="1"/>
          <p:nvPr>
            <p:ph idx="1" type="body"/>
          </p:nvPr>
        </p:nvSpPr>
        <p:spPr>
          <a:xfrm>
            <a:off x="4394200" y="390525"/>
            <a:ext cx="7415213" cy="5614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/>
          </a:bodyPr>
          <a:lstStyle/>
          <a:p>
            <a:pPr indent="-34285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Les tests sont essentiels pour garantir la fiabilité et la qualité des applications React.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Jest est un framework de test complet et flexible pour JavaScript, largement utilisé avec React.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React Testing Library se concentre sur le test des composants React du point de vue de l'utilisateur.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Une configuration adéquate de l'environnement de test simplifie le processus de test et améliore la productivité.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Organiser et structurer les tests de manière efficace assure une bonne couverture et facilite la maintenance du code.</a:t>
            </a:r>
            <a:endParaRPr/>
          </a:p>
          <a:p>
            <a:pPr indent="-243605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499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0" name="Shape 1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" name="Google Shape;1341;p164"/>
          <p:cNvSpPr txBox="1"/>
          <p:nvPr>
            <p:ph type="title"/>
          </p:nvPr>
        </p:nvSpPr>
        <p:spPr>
          <a:xfrm>
            <a:off x="297608" y="2766075"/>
            <a:ext cx="3095298" cy="771979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</a:pPr>
            <a:r>
              <a:rPr lang="fr-FR"/>
              <a:t>Questions rebonds</a:t>
            </a:r>
            <a:br>
              <a:rPr lang="fr-FR"/>
            </a:br>
            <a:endParaRPr/>
          </a:p>
        </p:txBody>
      </p:sp>
      <p:sp>
        <p:nvSpPr>
          <p:cNvPr id="1342" name="Google Shape;1342;p164"/>
          <p:cNvSpPr txBox="1"/>
          <p:nvPr>
            <p:ph idx="1" type="body"/>
          </p:nvPr>
        </p:nvSpPr>
        <p:spPr>
          <a:xfrm>
            <a:off x="7472363" y="1082675"/>
            <a:ext cx="4572000" cy="49323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20000"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Quels outils et frameworks utilisez-vous actuellement pour tester vos applications React ?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Avez-vous déjà rencontré des défis liés aux tests de vos composants React ? Si oui, lesquels ?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Comment gérez-vous la couverture de test et assurez-vous que toutes les fonctionnalités critiques sont testées ?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Pouvez-vous donner un exemple de situation où les tests ont aidé à identifier et corriger des bugs dans votre application ?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Quelle est votre approche pour maintenir et mettre à jour les tests au fur et à mesure que l'application évolue ?</a:t>
            </a:r>
            <a:endParaRPr/>
          </a:p>
          <a:p>
            <a:pPr indent="-2677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499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165"/>
          <p:cNvSpPr txBox="1"/>
          <p:nvPr>
            <p:ph type="title"/>
          </p:nvPr>
        </p:nvSpPr>
        <p:spPr>
          <a:xfrm>
            <a:off x="1257005" y="367779"/>
            <a:ext cx="9677990" cy="771979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1 : Introduction au framework Jest</a:t>
            </a:r>
            <a:br>
              <a:rPr lang="fr-FR"/>
            </a:br>
            <a:endParaRPr/>
          </a:p>
        </p:txBody>
      </p:sp>
      <p:sp>
        <p:nvSpPr>
          <p:cNvPr id="1348" name="Google Shape;1348;p165"/>
          <p:cNvSpPr txBox="1"/>
          <p:nvPr>
            <p:ph idx="1" type="body"/>
          </p:nvPr>
        </p:nvSpPr>
        <p:spPr>
          <a:xfrm>
            <a:off x="4788067" y="2238374"/>
            <a:ext cx="5919788" cy="4246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Configuration de Jest.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Écriture de tests unitaires.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Utilisation de describe et it.</a:t>
            </a:r>
            <a:endParaRPr/>
          </a:p>
          <a:p>
            <a:pPr indent="-235557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2" name="Shape 1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3" name="Google Shape;1353;p166"/>
          <p:cNvSpPr txBox="1"/>
          <p:nvPr>
            <p:ph type="title"/>
          </p:nvPr>
        </p:nvSpPr>
        <p:spPr>
          <a:xfrm>
            <a:off x="1257005" y="367779"/>
            <a:ext cx="9677990" cy="771979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2 : La React Testing Library</a:t>
            </a:r>
            <a:br>
              <a:rPr lang="fr-FR"/>
            </a:br>
            <a:endParaRPr/>
          </a:p>
        </p:txBody>
      </p:sp>
      <p:sp>
        <p:nvSpPr>
          <p:cNvPr id="1354" name="Google Shape;1354;p166"/>
          <p:cNvSpPr txBox="1"/>
          <p:nvPr>
            <p:ph idx="1" type="body"/>
          </p:nvPr>
        </p:nvSpPr>
        <p:spPr>
          <a:xfrm>
            <a:off x="4788067" y="2238374"/>
            <a:ext cx="5919788" cy="4246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Utilisation de React Testing Library.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Tests du point de vue de l'utilisateur.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Simuler les interactions utilisateur.</a:t>
            </a:r>
            <a:endParaRPr/>
          </a:p>
          <a:p>
            <a:pPr indent="-235557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8" name="Shape 1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9" name="Google Shape;1359;p167"/>
          <p:cNvSpPr txBox="1"/>
          <p:nvPr>
            <p:ph type="title"/>
          </p:nvPr>
        </p:nvSpPr>
        <p:spPr>
          <a:xfrm>
            <a:off x="1257005" y="367779"/>
            <a:ext cx="9677990" cy="771979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3 : Écrire des tests pour les composants React</a:t>
            </a:r>
            <a:br>
              <a:rPr lang="fr-FR"/>
            </a:br>
            <a:endParaRPr/>
          </a:p>
        </p:txBody>
      </p:sp>
      <p:sp>
        <p:nvSpPr>
          <p:cNvPr id="1360" name="Google Shape;1360;p167"/>
          <p:cNvSpPr txBox="1"/>
          <p:nvPr>
            <p:ph idx="1" type="body"/>
          </p:nvPr>
        </p:nvSpPr>
        <p:spPr>
          <a:xfrm>
            <a:off x="4788067" y="2238374"/>
            <a:ext cx="5919788" cy="4246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Importance des tests pour les composants React.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Utilisation de Jest et React Testing Library.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Stratégies pour tester le rendu et les interactions.</a:t>
            </a:r>
            <a:endParaRPr/>
          </a:p>
          <a:p>
            <a:pPr indent="-235557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4" name="Shape 1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5" name="Google Shape;1365;p168"/>
          <p:cNvSpPr txBox="1"/>
          <p:nvPr>
            <p:ph type="title"/>
          </p:nvPr>
        </p:nvSpPr>
        <p:spPr>
          <a:xfrm>
            <a:off x="1257005" y="367779"/>
            <a:ext cx="9677990" cy="771979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4 : Organiser et structurer les tests</a:t>
            </a:r>
            <a:br>
              <a:rPr lang="fr-FR"/>
            </a:br>
            <a:endParaRPr/>
          </a:p>
        </p:txBody>
      </p:sp>
      <p:sp>
        <p:nvSpPr>
          <p:cNvPr id="1366" name="Google Shape;1366;p168"/>
          <p:cNvSpPr txBox="1"/>
          <p:nvPr>
            <p:ph idx="1" type="body"/>
          </p:nvPr>
        </p:nvSpPr>
        <p:spPr>
          <a:xfrm>
            <a:off x="4788067" y="2238374"/>
            <a:ext cx="6313070" cy="4246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Importance d'une bonne organisation des tests.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Structurer les tests avec describe et it.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Utiliser des hooks de test (beforeEach, afterEach).</a:t>
            </a:r>
            <a:endParaRPr/>
          </a:p>
          <a:p>
            <a:pPr indent="-235557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0" name="Shape 1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1" name="Google Shape;1371;p169"/>
          <p:cNvSpPr txBox="1"/>
          <p:nvPr>
            <p:ph type="title"/>
          </p:nvPr>
        </p:nvSpPr>
        <p:spPr>
          <a:xfrm>
            <a:off x="4556867" y="466068"/>
            <a:ext cx="3366439" cy="433553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fr-FR"/>
              <a:t>Ateliers</a:t>
            </a:r>
            <a:br>
              <a:rPr lang="fr-FR"/>
            </a:br>
            <a:endParaRPr/>
          </a:p>
        </p:txBody>
      </p:sp>
      <p:sp>
        <p:nvSpPr>
          <p:cNvPr id="1372" name="Google Shape;1372;p169"/>
          <p:cNvSpPr txBox="1"/>
          <p:nvPr>
            <p:ph idx="1" type="body"/>
          </p:nvPr>
        </p:nvSpPr>
        <p:spPr>
          <a:xfrm>
            <a:off x="4565348" y="899621"/>
            <a:ext cx="6715915" cy="57817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10"/>
              <a:buChar char="▬"/>
            </a:pPr>
            <a:r>
              <a:rPr lang="fr-FR"/>
              <a:t>Objectifs de l'atelier :</a:t>
            </a:r>
            <a:endParaRPr/>
          </a:p>
          <a:p>
            <a:pPr indent="-155543" lvl="1" marL="533293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80"/>
              <a:buChar char="►"/>
            </a:pPr>
            <a:r>
              <a:rPr lang="fr-FR"/>
              <a:t>Apprendre à configurer Jest et React Testing Library dans un projet React.</a:t>
            </a:r>
            <a:endParaRPr/>
          </a:p>
          <a:p>
            <a:pPr indent="-155543" lvl="1" marL="53329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980"/>
              <a:buChar char="►"/>
            </a:pPr>
            <a:r>
              <a:rPr lang="fr-FR"/>
              <a:t>Écrire des tests unitaires pour les composants React en utilisant Jest.</a:t>
            </a:r>
            <a:endParaRPr/>
          </a:p>
          <a:p>
            <a:pPr indent="-155543" lvl="1" marL="53329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980"/>
              <a:buChar char="►"/>
            </a:pPr>
            <a:r>
              <a:rPr lang="fr-FR"/>
              <a:t>Utiliser React Testing Library pour tester le comportement des composants du point de vue de l'utilisateur.</a:t>
            </a:r>
            <a:endParaRPr/>
          </a:p>
          <a:p>
            <a:pPr indent="-155543" lvl="1" marL="53329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980"/>
              <a:buChar char="►"/>
            </a:pPr>
            <a:r>
              <a:rPr lang="fr-FR"/>
              <a:t>Organiser les tests pour assurer une bonne couverture et faciliter la maintenance.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SzPts val="910"/>
              <a:buChar char="▬"/>
            </a:pPr>
            <a:r>
              <a:rPr lang="fr-FR"/>
              <a:t>Énoncé de l'atelier :</a:t>
            </a:r>
            <a:endParaRPr/>
          </a:p>
          <a:p>
            <a:pPr indent="-155543" lvl="1" marL="533293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80"/>
              <a:buChar char="►"/>
            </a:pPr>
            <a:r>
              <a:rPr lang="fr-FR"/>
              <a:t>Installez Jest et React Testing Library dans votre projet React.</a:t>
            </a:r>
            <a:endParaRPr/>
          </a:p>
          <a:p>
            <a:pPr indent="-155543" lvl="1" marL="53329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980"/>
              <a:buChar char="►"/>
            </a:pPr>
            <a:r>
              <a:rPr lang="fr-FR"/>
              <a:t>Configurez Jest pour qu'il fonctionne avec React Testing Library et assurez-vous que l'environnement de test est prêt.</a:t>
            </a:r>
            <a:endParaRPr/>
          </a:p>
          <a:p>
            <a:pPr indent="-155543" lvl="1" marL="53329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980"/>
              <a:buChar char="►"/>
            </a:pPr>
            <a:r>
              <a:rPr lang="fr-FR"/>
              <a:t>Écrivez un test unitaire simple pour un composant React en utilisant Jest.</a:t>
            </a:r>
            <a:endParaRPr/>
          </a:p>
          <a:p>
            <a:pPr indent="-155543" lvl="1" marL="53329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980"/>
              <a:buChar char="►"/>
            </a:pPr>
            <a:r>
              <a:rPr lang="fr-FR"/>
              <a:t>Utilisez React Testing Library pour tester le rendu et le comportement d'un composant React, en simulant les interactions utilisateur.</a:t>
            </a:r>
            <a:endParaRPr/>
          </a:p>
          <a:p>
            <a:pPr indent="-155543" lvl="1" marL="53329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980"/>
              <a:buChar char="►"/>
            </a:pPr>
            <a:r>
              <a:rPr lang="fr-FR"/>
              <a:t>Organisez les tests dans des dossiers et fichiers appropriés pour assurer une bonne structure et faciliter la maintenance.</a:t>
            </a:r>
            <a:endParaRPr/>
          </a:p>
          <a:p>
            <a:pPr indent="-285046" lvl="0" marL="342831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SzPts val="91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6" name="Shape 1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7" name="Google Shape;1377;p170"/>
          <p:cNvSpPr txBox="1"/>
          <p:nvPr>
            <p:ph type="title"/>
          </p:nvPr>
        </p:nvSpPr>
        <p:spPr>
          <a:xfrm>
            <a:off x="587452" y="4029731"/>
            <a:ext cx="3383403" cy="833534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Arial"/>
              <a:buNone/>
            </a:pPr>
            <a:r>
              <a:rPr lang="fr-FR"/>
              <a:t>Messages clés à retenir</a:t>
            </a:r>
            <a:br>
              <a:rPr lang="fr-FR"/>
            </a:br>
            <a:endParaRPr/>
          </a:p>
        </p:txBody>
      </p:sp>
      <p:sp>
        <p:nvSpPr>
          <p:cNvPr id="1378" name="Google Shape;1378;p170"/>
          <p:cNvSpPr txBox="1"/>
          <p:nvPr>
            <p:ph idx="1" type="body"/>
          </p:nvPr>
        </p:nvSpPr>
        <p:spPr>
          <a:xfrm>
            <a:off x="4394200" y="390525"/>
            <a:ext cx="7415213" cy="5614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Les tests garantissent la fiabilité et la qualité des applications en détectant les bugs et les régressions avant la mise en production.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Jest est un outil puissant et flexible pour écrire et exécuter des tests unitaires dans les applications JavaScript, y compris React.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React Testing Library permet de tester les composants React du point de vue de l'utilisateur, en se concentrant sur le comportement plutôt que sur l'implémentation.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Configurer correctement l'environnement de test simplifie le processus de test et améliore la productivité des développeurs.</a:t>
            </a:r>
            <a:endParaRPr/>
          </a:p>
          <a:p>
            <a:pPr indent="-342830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Organiser et structurer les tests de manière efficace assure une bonne couverture et facilite la maintenance à long terme.</a:t>
            </a:r>
            <a:endParaRPr/>
          </a:p>
          <a:p>
            <a:pPr indent="-251654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499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3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p171"/>
          <p:cNvSpPr txBox="1"/>
          <p:nvPr/>
        </p:nvSpPr>
        <p:spPr>
          <a:xfrm>
            <a:off x="2133084" y="3144175"/>
            <a:ext cx="3962916" cy="56965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625">
            <a:spAutoFit/>
          </a:bodyPr>
          <a:lstStyle/>
          <a:p>
            <a:pPr indent="0" lvl="0" marL="1719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99"/>
              <a:buFont typeface="Arial"/>
              <a:buNone/>
            </a:pPr>
            <a:r>
              <a:rPr b="1" i="0" lang="fr-FR" sz="3599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Synthèse, échanges</a:t>
            </a:r>
            <a:endParaRPr b="1" sz="3599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16"/>
          <p:cNvSpPr txBox="1"/>
          <p:nvPr>
            <p:ph type="title"/>
          </p:nvPr>
        </p:nvSpPr>
        <p:spPr>
          <a:xfrm>
            <a:off x="1486093" y="600374"/>
            <a:ext cx="10393179" cy="63929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b" bIns="108000" lIns="108000" spcFirstLastPara="1" rIns="0" wrap="square" tIns="108000">
            <a:spAutoFit/>
          </a:bodyPr>
          <a:lstStyle/>
          <a:p>
            <a:pPr indent="0" lvl="0" marL="0" rtl="0" algn="l">
              <a:lnSpc>
                <a:spcPct val="95142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Plan de la formation</a:t>
            </a:r>
            <a:endParaRPr/>
          </a:p>
        </p:txBody>
      </p:sp>
      <p:sp>
        <p:nvSpPr>
          <p:cNvPr id="486" name="Google Shape;486;p16"/>
          <p:cNvSpPr txBox="1"/>
          <p:nvPr/>
        </p:nvSpPr>
        <p:spPr>
          <a:xfrm>
            <a:off x="3519850" y="1239675"/>
            <a:ext cx="7353600" cy="52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96218" lvl="0" marL="342831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5"/>
              <a:buChar char="▬"/>
            </a:pPr>
            <a:r>
              <a:rPr lang="fr-FR" sz="1499">
                <a:solidFill>
                  <a:schemeClr val="dk1"/>
                </a:solidFill>
              </a:rPr>
              <a:t>Chapitre 1 - Introduction et rappels ES6 / TypeScript</a:t>
            </a:r>
            <a:endParaRPr sz="1499">
              <a:solidFill>
                <a:schemeClr val="dk1"/>
              </a:solidFill>
            </a:endParaRPr>
          </a:p>
          <a:p>
            <a:pPr indent="-296218" lvl="0" marL="342831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525"/>
              <a:buChar char="▬"/>
            </a:pPr>
            <a:r>
              <a:rPr lang="fr-FR" sz="1499">
                <a:solidFill>
                  <a:schemeClr val="dk1"/>
                </a:solidFill>
              </a:rPr>
              <a:t>Chapitre 2 - Le framework React</a:t>
            </a:r>
            <a:endParaRPr sz="1499">
              <a:solidFill>
                <a:schemeClr val="dk1"/>
              </a:solidFill>
            </a:endParaRPr>
          </a:p>
          <a:p>
            <a:pPr indent="-296218" lvl="0" marL="342831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525"/>
              <a:buChar char="▬"/>
            </a:pPr>
            <a:r>
              <a:rPr lang="fr-FR" sz="1499">
                <a:solidFill>
                  <a:schemeClr val="dk1"/>
                </a:solidFill>
              </a:rPr>
              <a:t>Chapitre 3 - Le JSX et les composants</a:t>
            </a:r>
            <a:endParaRPr sz="1499">
              <a:solidFill>
                <a:schemeClr val="dk1"/>
              </a:solidFill>
            </a:endParaRPr>
          </a:p>
          <a:p>
            <a:pPr indent="-296218" lvl="0" marL="342831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525"/>
              <a:buChar char="▬"/>
            </a:pPr>
            <a:r>
              <a:rPr lang="fr-FR" sz="1499">
                <a:solidFill>
                  <a:schemeClr val="dk1"/>
                </a:solidFill>
              </a:rPr>
              <a:t>Chapitre 4 - Les Props</a:t>
            </a:r>
            <a:endParaRPr sz="1499">
              <a:solidFill>
                <a:schemeClr val="dk1"/>
              </a:solidFill>
            </a:endParaRPr>
          </a:p>
          <a:p>
            <a:pPr indent="-315268" lvl="0" marL="342831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825"/>
              <a:buChar char="▬"/>
            </a:pPr>
            <a:r>
              <a:rPr lang="fr-FR" sz="1499">
                <a:solidFill>
                  <a:schemeClr val="dk1"/>
                </a:solidFill>
              </a:rPr>
              <a:t>Chapitre 5 - Le State</a:t>
            </a:r>
            <a:r>
              <a:rPr lang="fr-FR" sz="2299">
                <a:solidFill>
                  <a:srgbClr val="BFBFBF"/>
                </a:solidFill>
              </a:rPr>
              <a:t>	</a:t>
            </a:r>
            <a:endParaRPr sz="2299">
              <a:solidFill>
                <a:schemeClr val="dk1"/>
              </a:solidFill>
            </a:endParaRPr>
          </a:p>
          <a:p>
            <a:pPr indent="-296218" lvl="0" marL="342831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525"/>
              <a:buChar char="▬"/>
            </a:pPr>
            <a:r>
              <a:rPr lang="fr-FR" sz="1499">
                <a:solidFill>
                  <a:schemeClr val="dk1"/>
                </a:solidFill>
              </a:rPr>
              <a:t>Chapitre 6 - Les Hooks</a:t>
            </a:r>
            <a:endParaRPr sz="1499">
              <a:solidFill>
                <a:schemeClr val="dk1"/>
              </a:solidFill>
            </a:endParaRPr>
          </a:p>
          <a:p>
            <a:pPr indent="-296218" lvl="0" marL="342831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525"/>
              <a:buChar char="▬"/>
            </a:pPr>
            <a:r>
              <a:rPr lang="fr-FR" sz="1499">
                <a:solidFill>
                  <a:schemeClr val="dk1"/>
                </a:solidFill>
              </a:rPr>
              <a:t>Chapitre 7 - Les événements</a:t>
            </a:r>
            <a:endParaRPr sz="1499">
              <a:solidFill>
                <a:schemeClr val="dk1"/>
              </a:solidFill>
            </a:endParaRPr>
          </a:p>
          <a:p>
            <a:pPr indent="-296218" lvl="0" marL="342831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525"/>
              <a:buChar char="▬"/>
            </a:pPr>
            <a:r>
              <a:rPr lang="fr-FR" sz="1499">
                <a:solidFill>
                  <a:schemeClr val="dk1"/>
                </a:solidFill>
              </a:rPr>
              <a:t>Chapitre 8 - Rendu conditionnel et liste</a:t>
            </a:r>
            <a:endParaRPr sz="1499">
              <a:solidFill>
                <a:schemeClr val="dk1"/>
              </a:solidFill>
            </a:endParaRPr>
          </a:p>
          <a:p>
            <a:pPr indent="-296218" lvl="0" marL="342831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525"/>
              <a:buChar char="▬"/>
            </a:pPr>
            <a:r>
              <a:rPr lang="fr-FR" sz="1499">
                <a:solidFill>
                  <a:schemeClr val="dk1"/>
                </a:solidFill>
              </a:rPr>
              <a:t>Chapitre 9 - Les formulaires</a:t>
            </a:r>
            <a:endParaRPr sz="1499">
              <a:solidFill>
                <a:schemeClr val="dk1"/>
              </a:solidFill>
            </a:endParaRPr>
          </a:p>
          <a:p>
            <a:pPr indent="-296218" lvl="0" marL="342831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525"/>
              <a:buChar char="▬"/>
            </a:pPr>
            <a:r>
              <a:rPr lang="fr-FR" sz="1499">
                <a:solidFill>
                  <a:schemeClr val="dk1"/>
                </a:solidFill>
              </a:rPr>
              <a:t>Chapitre 10 - Le routing et la navigation</a:t>
            </a:r>
            <a:endParaRPr sz="1499">
              <a:solidFill>
                <a:schemeClr val="dk1"/>
              </a:solidFill>
            </a:endParaRPr>
          </a:p>
          <a:p>
            <a:pPr indent="-296218" lvl="0" marL="342831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525"/>
              <a:buChar char="▬"/>
            </a:pPr>
            <a:r>
              <a:rPr lang="fr-FR" sz="1499">
                <a:solidFill>
                  <a:schemeClr val="dk1"/>
                </a:solidFill>
              </a:rPr>
              <a:t>Chapitre 11 - Introduction à l‘architecture flux</a:t>
            </a:r>
            <a:endParaRPr sz="1499">
              <a:solidFill>
                <a:schemeClr val="dk1"/>
              </a:solidFill>
            </a:endParaRPr>
          </a:p>
          <a:p>
            <a:pPr indent="-296218" lvl="0" marL="342831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525"/>
              <a:buChar char="▬"/>
            </a:pPr>
            <a:r>
              <a:rPr lang="fr-FR" sz="1499">
                <a:solidFill>
                  <a:schemeClr val="dk1"/>
                </a:solidFill>
              </a:rPr>
              <a:t>Chapitre 12 - Les tests</a:t>
            </a:r>
            <a:endParaRPr sz="1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9" name="Shape 1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0" name="Google Shape;1390;p172"/>
          <p:cNvSpPr txBox="1"/>
          <p:nvPr>
            <p:ph type="title"/>
          </p:nvPr>
        </p:nvSpPr>
        <p:spPr>
          <a:xfrm>
            <a:off x="587452" y="4029731"/>
            <a:ext cx="3383403" cy="833534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Arial"/>
              <a:buNone/>
            </a:pPr>
            <a:r>
              <a:rPr lang="fr-FR"/>
              <a:t>Messages clés à retenir</a:t>
            </a:r>
            <a:br>
              <a:rPr lang="fr-FR"/>
            </a:br>
            <a:endParaRPr/>
          </a:p>
        </p:txBody>
      </p:sp>
      <p:sp>
        <p:nvSpPr>
          <p:cNvPr id="1391" name="Google Shape;1391;p172"/>
          <p:cNvSpPr txBox="1"/>
          <p:nvPr>
            <p:ph idx="1" type="body"/>
          </p:nvPr>
        </p:nvSpPr>
        <p:spPr>
          <a:xfrm>
            <a:off x="4394200" y="390525"/>
            <a:ext cx="7415213" cy="5614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351498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20"/>
              <a:buChar char="▬"/>
            </a:pPr>
            <a:r>
              <a:rPr b="1" lang="fr-FR" sz="2800">
                <a:latin typeface="Arial"/>
                <a:ea typeface="Arial"/>
                <a:cs typeface="Arial"/>
                <a:sym typeface="Arial"/>
              </a:rPr>
              <a:t>Composants réutilisables</a:t>
            </a:r>
            <a:endParaRPr/>
          </a:p>
          <a:p>
            <a:pPr indent="-351498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20"/>
              <a:buChar char="▬"/>
            </a:pPr>
            <a:r>
              <a:rPr b="1" lang="fr-FR" sz="2800">
                <a:latin typeface="Arial"/>
                <a:ea typeface="Arial"/>
                <a:cs typeface="Arial"/>
                <a:sym typeface="Arial"/>
              </a:rPr>
              <a:t>JSX</a:t>
            </a:r>
            <a:r>
              <a:rPr lang="fr-FR" sz="2800"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indent="-351498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20"/>
              <a:buChar char="▬"/>
            </a:pPr>
            <a:r>
              <a:rPr b="1" lang="fr-FR" sz="2800">
                <a:latin typeface="Arial"/>
                <a:ea typeface="Arial"/>
                <a:cs typeface="Arial"/>
                <a:sym typeface="Arial"/>
              </a:rPr>
              <a:t>Hooks</a:t>
            </a:r>
            <a:endParaRPr b="1" sz="2800">
              <a:latin typeface="Arial"/>
              <a:ea typeface="Arial"/>
              <a:cs typeface="Arial"/>
              <a:sym typeface="Arial"/>
            </a:endParaRPr>
          </a:p>
          <a:p>
            <a:pPr indent="-351498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20"/>
              <a:buChar char="▬"/>
            </a:pPr>
            <a:r>
              <a:rPr b="1" lang="fr-FR" sz="2800">
                <a:latin typeface="Arial"/>
                <a:ea typeface="Arial"/>
                <a:cs typeface="Arial"/>
                <a:sym typeface="Arial"/>
              </a:rPr>
              <a:t>Gestion d'état avec </a:t>
            </a:r>
            <a:r>
              <a:rPr b="1" lang="fr-FR" sz="2800"/>
              <a:t>flux</a:t>
            </a:r>
            <a:r>
              <a:rPr lang="fr-FR" sz="2800"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indent="-351498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20"/>
              <a:buChar char="▬"/>
            </a:pPr>
            <a:r>
              <a:rPr b="1" lang="fr-FR" sz="2800">
                <a:latin typeface="Arial"/>
                <a:ea typeface="Arial"/>
                <a:cs typeface="Arial"/>
                <a:sym typeface="Arial"/>
              </a:rPr>
              <a:t>Routing et navigation</a:t>
            </a:r>
            <a:r>
              <a:rPr lang="fr-FR" sz="2800">
                <a:latin typeface="Arial"/>
                <a:ea typeface="Arial"/>
                <a:cs typeface="Arial"/>
                <a:sym typeface="Arial"/>
              </a:rPr>
              <a:t> : </a:t>
            </a:r>
            <a:r>
              <a:rPr b="1" lang="fr-FR" sz="2800"/>
              <a:t>App Router</a:t>
            </a:r>
            <a:endParaRPr/>
          </a:p>
          <a:p>
            <a:pPr indent="-351498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20"/>
              <a:buChar char="▬"/>
            </a:pPr>
            <a:r>
              <a:rPr b="1" lang="fr-FR" sz="2800">
                <a:latin typeface="Arial"/>
                <a:ea typeface="Arial"/>
                <a:cs typeface="Arial"/>
                <a:sym typeface="Arial"/>
              </a:rPr>
              <a:t>Tests unitaires et d'intégration</a:t>
            </a:r>
            <a:r>
              <a:rPr lang="fr-FR" sz="2800">
                <a:latin typeface="Arial"/>
                <a:ea typeface="Arial"/>
                <a:cs typeface="Arial"/>
                <a:sym typeface="Arial"/>
              </a:rPr>
              <a:t> </a:t>
            </a:r>
            <a:endParaRPr b="1" sz="2800"/>
          </a:p>
          <a:p>
            <a:pPr indent="-351498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20"/>
              <a:buChar char="▬"/>
            </a:pPr>
            <a:r>
              <a:rPr b="1" lang="fr-FR" sz="2800">
                <a:latin typeface="Arial"/>
                <a:ea typeface="Arial"/>
                <a:cs typeface="Arial"/>
                <a:sym typeface="Arial"/>
              </a:rPr>
              <a:t>Formulaires et validation</a:t>
            </a:r>
            <a:r>
              <a:rPr lang="fr-FR" sz="2800">
                <a:latin typeface="Arial"/>
                <a:ea typeface="Arial"/>
                <a:cs typeface="Arial"/>
                <a:sym typeface="Arial"/>
              </a:rPr>
              <a:t> </a:t>
            </a:r>
            <a:endParaRPr b="1" sz="2800">
              <a:latin typeface="Arial"/>
              <a:ea typeface="Arial"/>
              <a:cs typeface="Arial"/>
              <a:sym typeface="Arial"/>
            </a:endParaRPr>
          </a:p>
          <a:p>
            <a:pPr indent="-351498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20"/>
              <a:buChar char="▬"/>
            </a:pPr>
            <a:r>
              <a:rPr b="1" lang="fr-FR" sz="2800">
                <a:latin typeface="Arial"/>
                <a:ea typeface="Arial"/>
                <a:cs typeface="Arial"/>
                <a:sym typeface="Arial"/>
              </a:rPr>
              <a:t>Événements et interactivité</a:t>
            </a:r>
            <a:r>
              <a:rPr lang="fr-FR" sz="2800">
                <a:latin typeface="Arial"/>
                <a:ea typeface="Arial"/>
                <a:cs typeface="Arial"/>
                <a:sym typeface="Arial"/>
              </a:rPr>
              <a:t> : </a:t>
            </a:r>
            <a:endParaRPr/>
          </a:p>
          <a:p>
            <a:pPr indent="-351498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20"/>
              <a:buChar char="▬"/>
            </a:pPr>
            <a:r>
              <a:rPr b="1" lang="fr-FR" sz="2800">
                <a:latin typeface="Arial"/>
                <a:ea typeface="Arial"/>
                <a:cs typeface="Arial"/>
                <a:sym typeface="Arial"/>
              </a:rPr>
              <a:t>Optimisation des performances</a:t>
            </a:r>
            <a:r>
              <a:rPr lang="fr-FR" sz="2800"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indent="-351498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20"/>
              <a:buChar char="▬"/>
            </a:pPr>
            <a:r>
              <a:rPr b="1" lang="fr-FR" sz="2800">
                <a:latin typeface="Arial"/>
                <a:ea typeface="Arial"/>
                <a:cs typeface="Arial"/>
                <a:sym typeface="Arial"/>
              </a:rPr>
              <a:t>Bonne pratique de développement</a:t>
            </a:r>
            <a:r>
              <a:rPr lang="fr-FR" sz="2800"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6" name="Shape 1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7" name="Google Shape;1397;p173"/>
          <p:cNvSpPr txBox="1"/>
          <p:nvPr>
            <p:ph idx="1" type="body"/>
          </p:nvPr>
        </p:nvSpPr>
        <p:spPr>
          <a:xfrm>
            <a:off x="6184231" y="761398"/>
            <a:ext cx="5797512" cy="55162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Retour sur vos attentes de cette formation</a:t>
            </a:r>
            <a:endParaRPr/>
          </a:p>
        </p:txBody>
      </p:sp>
      <p:sp>
        <p:nvSpPr>
          <p:cNvPr id="1398" name="Google Shape;1398;p173"/>
          <p:cNvSpPr txBox="1"/>
          <p:nvPr>
            <p:ph type="title"/>
          </p:nvPr>
        </p:nvSpPr>
        <p:spPr>
          <a:xfrm>
            <a:off x="2359706" y="3645646"/>
            <a:ext cx="3420445" cy="1623167"/>
          </a:xfrm>
          <a:prstGeom prst="rect">
            <a:avLst/>
          </a:prstGeom>
          <a:noFill/>
          <a:ln>
            <a:noFill/>
          </a:ln>
        </p:spPr>
        <p:txBody>
          <a:bodyPr anchorCtr="0" anchor="b" bIns="108000" lIns="108000" spcFirstLastPara="1" rIns="108000" wrap="square" tIns="108000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</a:pPr>
            <a:r>
              <a:rPr lang="fr-FR"/>
              <a:t>Avant de se séparer</a:t>
            </a:r>
            <a:endParaRPr/>
          </a:p>
        </p:txBody>
      </p:sp>
      <p:pic>
        <p:nvPicPr>
          <p:cNvPr id="1399" name="Google Shape;1399;p17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78051" y="2189269"/>
            <a:ext cx="2798112" cy="1551968"/>
          </a:xfrm>
          <a:prstGeom prst="rect">
            <a:avLst/>
          </a:prstGeom>
          <a:noFill/>
          <a:ln>
            <a:noFill/>
          </a:ln>
        </p:spPr>
      </p:pic>
      <p:sp>
        <p:nvSpPr>
          <p:cNvPr id="1400" name="Google Shape;1400;p173"/>
          <p:cNvSpPr txBox="1"/>
          <p:nvPr/>
        </p:nvSpPr>
        <p:spPr>
          <a:xfrm>
            <a:off x="6906203" y="3841412"/>
            <a:ext cx="3634111" cy="58230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89"/>
              <a:buFont typeface="Arial"/>
              <a:buNone/>
            </a:pPr>
            <a:r>
              <a:rPr lang="fr-FR" sz="2599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Tableau blanc Teams</a:t>
            </a:r>
            <a:endParaRPr/>
          </a:p>
        </p:txBody>
      </p:sp>
    </p:spTree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4" name="Shape 1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5" name="Google Shape;1405;p174"/>
          <p:cNvSpPr txBox="1"/>
          <p:nvPr>
            <p:ph type="title"/>
          </p:nvPr>
        </p:nvSpPr>
        <p:spPr>
          <a:xfrm>
            <a:off x="587453" y="2323564"/>
            <a:ext cx="3129371" cy="2836143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108000" wrap="square" tIns="1080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</a:pPr>
            <a:r>
              <a:rPr lang="fr-FR"/>
              <a:t>Merci pour votre attention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17"/>
          <p:cNvSpPr txBox="1"/>
          <p:nvPr>
            <p:ph type="title"/>
          </p:nvPr>
        </p:nvSpPr>
        <p:spPr>
          <a:xfrm>
            <a:off x="588101" y="810084"/>
            <a:ext cx="3576126" cy="136111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108000" lIns="108000" spcFirstLastPara="1" rIns="0" wrap="square" tIns="1080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Environnement de travail	</a:t>
            </a:r>
            <a:endParaRPr/>
          </a:p>
        </p:txBody>
      </p:sp>
      <p:sp>
        <p:nvSpPr>
          <p:cNvPr id="492" name="Google Shape;492;p17"/>
          <p:cNvSpPr txBox="1"/>
          <p:nvPr>
            <p:ph idx="1" type="body"/>
          </p:nvPr>
        </p:nvSpPr>
        <p:spPr>
          <a:xfrm>
            <a:off x="5534525" y="818962"/>
            <a:ext cx="6365889" cy="552639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144000" lIns="0" spcFirstLastPara="1" rIns="108000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En présentiel</a:t>
            </a:r>
            <a:endParaRPr/>
          </a:p>
          <a:p>
            <a:pPr indent="-155543" lvl="1" marL="53329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30"/>
              <a:buChar char="►"/>
            </a:pPr>
            <a:r>
              <a:rPr lang="fr-FR"/>
              <a:t>Suivi de la formation</a:t>
            </a:r>
            <a:endParaRPr/>
          </a:p>
          <a:p>
            <a:pPr indent="-203159" lvl="2" marL="711058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520"/>
              <a:buChar char="▪"/>
            </a:pPr>
            <a:r>
              <a:rPr lang="fr-FR"/>
              <a:t>En salle de formation</a:t>
            </a:r>
            <a:endParaRPr/>
          </a:p>
          <a:p>
            <a:pPr indent="-155543" lvl="1" marL="533293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330"/>
              <a:buChar char="►"/>
            </a:pPr>
            <a:r>
              <a:rPr lang="fr-FR"/>
              <a:t>Ateliers</a:t>
            </a:r>
            <a:endParaRPr/>
          </a:p>
          <a:p>
            <a:pPr indent="-203159" lvl="2" marL="711058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520"/>
              <a:buChar char="▪"/>
            </a:pPr>
            <a:r>
              <a:rPr lang="fr-FR"/>
              <a:t>Fichier d’atelier transmis par le formateur à utiliser sur votre ordinateur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En distanciel </a:t>
            </a:r>
            <a:endParaRPr/>
          </a:p>
          <a:p>
            <a:pPr indent="-155543" lvl="1" marL="53329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30"/>
              <a:buChar char="►"/>
            </a:pPr>
            <a:r>
              <a:rPr lang="fr-FR"/>
              <a:t>Suivi de la formation</a:t>
            </a:r>
            <a:endParaRPr/>
          </a:p>
          <a:p>
            <a:pPr indent="-203159" lvl="2" marL="711058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520"/>
              <a:buChar char="▪"/>
            </a:pPr>
            <a:r>
              <a:rPr lang="fr-FR"/>
              <a:t>Teams</a:t>
            </a:r>
            <a:endParaRPr/>
          </a:p>
          <a:p>
            <a:pPr indent="-155543" lvl="1" marL="533293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330"/>
              <a:buChar char="►"/>
            </a:pPr>
            <a:r>
              <a:rPr lang="fr-FR"/>
              <a:t>Ateliers</a:t>
            </a:r>
            <a:endParaRPr/>
          </a:p>
          <a:p>
            <a:pPr indent="-203159" lvl="2" marL="711058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520"/>
              <a:buChar char="▪"/>
            </a:pPr>
            <a:r>
              <a:rPr lang="fr-FR"/>
              <a:t>Fichier d’atelier transmis par le formateur à utiliser sur votre ordinateur</a:t>
            </a:r>
            <a:endParaRPr/>
          </a:p>
          <a:p>
            <a:pPr indent="-106639" lvl="2" marL="711058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520"/>
              <a:buNone/>
            </a:pPr>
            <a:r>
              <a:t/>
            </a:r>
            <a:endParaRPr/>
          </a:p>
        </p:txBody>
      </p:sp>
      <p:pic>
        <p:nvPicPr>
          <p:cNvPr descr="Réunion en ligne avec un remplissage uni" id="493" name="Google Shape;493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92176" y="2971800"/>
            <a:ext cx="914400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lasse avec un remplissage uni" id="494" name="Google Shape;494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392176" y="818962"/>
            <a:ext cx="914400" cy="91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18"/>
          <p:cNvSpPr txBox="1"/>
          <p:nvPr>
            <p:ph type="title"/>
          </p:nvPr>
        </p:nvSpPr>
        <p:spPr>
          <a:xfrm>
            <a:off x="587451" y="2068279"/>
            <a:ext cx="8113180" cy="710424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Arial"/>
              <a:buNone/>
            </a:pPr>
            <a:r>
              <a:rPr lang="fr-FR"/>
              <a:t>Chapitre 1 - Introduction et rappels ES6</a:t>
            </a:r>
            <a:br>
              <a:rPr lang="fr-FR"/>
            </a:b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19"/>
          <p:cNvSpPr txBox="1"/>
          <p:nvPr>
            <p:ph type="title"/>
          </p:nvPr>
        </p:nvSpPr>
        <p:spPr>
          <a:xfrm>
            <a:off x="588101" y="810084"/>
            <a:ext cx="3382755" cy="136111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108000" lIns="108000" spcFirstLastPara="1" rIns="0" wrap="square" tIns="1080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7249"/>
              <a:buFont typeface="Arial"/>
              <a:buNone/>
            </a:pPr>
            <a:r>
              <a:rPr lang="fr-FR"/>
              <a:t>Objectifs pédagogiques</a:t>
            </a:r>
            <a:br>
              <a:rPr lang="fr-FR"/>
            </a:br>
            <a:endParaRPr/>
          </a:p>
        </p:txBody>
      </p:sp>
      <p:sp>
        <p:nvSpPr>
          <p:cNvPr id="506" name="Google Shape;506;p19"/>
          <p:cNvSpPr txBox="1"/>
          <p:nvPr>
            <p:ph idx="2" type="body"/>
          </p:nvPr>
        </p:nvSpPr>
        <p:spPr>
          <a:xfrm>
            <a:off x="5514975" y="592138"/>
            <a:ext cx="6327775" cy="57800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10000"/>
          </a:bodyPr>
          <a:lstStyle/>
          <a:p>
            <a:pPr indent="-335112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62524"/>
              <a:buChar char="▬"/>
            </a:pPr>
            <a:r>
              <a:rPr b="1" lang="fr-FR"/>
              <a:t>Chapitre 1 - Introduction et rappels ES6</a:t>
            </a:r>
            <a:r>
              <a:rPr b="1" lang="fr-FR"/>
              <a:t> / TypeScript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2 - Le framework React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3 - Le JSX et les composants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4 - Les Props</a:t>
            </a:r>
            <a:endParaRPr>
              <a:solidFill>
                <a:srgbClr val="BFBFBF"/>
              </a:solidFill>
            </a:endParaRPr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5 - Le State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6 - Les Hooks</a:t>
            </a:r>
            <a:endParaRPr>
              <a:solidFill>
                <a:srgbClr val="BFBFBF"/>
              </a:solidFill>
            </a:endParaRPr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7 - Les événements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8 - Rendu conditionnel et liste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9 - Les formulaires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10 - Le routing et la navigation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11 - Introduction à </a:t>
            </a:r>
            <a:r>
              <a:rPr lang="fr-FR">
                <a:solidFill>
                  <a:srgbClr val="BFBFBF"/>
                </a:solidFill>
              </a:rPr>
              <a:t>l’</a:t>
            </a:r>
            <a:r>
              <a:rPr lang="fr-FR">
                <a:solidFill>
                  <a:srgbClr val="BFBFBF"/>
                </a:solidFill>
              </a:rPr>
              <a:t>architecture flux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12 - Les tests</a:t>
            </a:r>
            <a:endParaRPr/>
          </a:p>
          <a:p>
            <a:pPr indent="-259703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4999"/>
              <a:buNone/>
            </a:pPr>
            <a:r>
              <a:t/>
            </a:r>
            <a:endParaRPr/>
          </a:p>
        </p:txBody>
      </p:sp>
      <p:sp>
        <p:nvSpPr>
          <p:cNvPr id="507" name="Google Shape;507;p19"/>
          <p:cNvSpPr txBox="1"/>
          <p:nvPr>
            <p:ph idx="1" type="body"/>
          </p:nvPr>
        </p:nvSpPr>
        <p:spPr>
          <a:xfrm>
            <a:off x="1541604" y="2692859"/>
            <a:ext cx="5436429" cy="1993944"/>
          </a:xfrm>
          <a:prstGeom prst="rect">
            <a:avLst/>
          </a:prstGeom>
          <a:solidFill>
            <a:srgbClr val="7B0049"/>
          </a:solidFill>
          <a:ln>
            <a:noFill/>
          </a:ln>
        </p:spPr>
        <p:txBody>
          <a:bodyPr anchorCtr="0" anchor="t" bIns="144000" lIns="0" spcFirstLastPara="1" rIns="108000" wrap="square" tIns="45700">
            <a:normAutofit fontScale="70000" lnSpcReduction="20000"/>
          </a:bodyPr>
          <a:lstStyle/>
          <a:p>
            <a:pPr indent="-27143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64999"/>
              <a:buChar char="•"/>
            </a:pPr>
            <a:r>
              <a:rPr lang="fr-FR"/>
              <a:t>Familiariser les participants avec les outils et les environnements de développement nécessaires pour travailler avec React.</a:t>
            </a:r>
            <a:endParaRPr/>
          </a:p>
          <a:p>
            <a:pPr indent="-27143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64999"/>
              <a:buChar char="•"/>
            </a:pPr>
            <a:r>
              <a:rPr lang="fr-FR"/>
              <a:t>Réviser les principales fonctionnalités de JavaScript ES6 utilisées dans le développement avec React.</a:t>
            </a:r>
            <a:endParaRPr/>
          </a:p>
          <a:p>
            <a:pPr indent="-27143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64999"/>
              <a:buChar char="•"/>
            </a:pPr>
            <a:r>
              <a:rPr lang="fr-FR"/>
              <a:t>Comprendre l’intér</a:t>
            </a:r>
            <a:r>
              <a:rPr lang="fr-FR"/>
              <a:t>êt et l’utilisation de TypeScript</a:t>
            </a:r>
            <a:endParaRPr/>
          </a:p>
          <a:p>
            <a:pPr indent="-27143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64999"/>
              <a:buChar char="•"/>
            </a:pPr>
            <a:r>
              <a:rPr lang="fr-FR"/>
              <a:t>Comprendre les bases du packaging et de la gestion des modules avec npm.</a:t>
            </a:r>
            <a:endParaRPr/>
          </a:p>
          <a:p>
            <a:pPr indent="-219424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6499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2"/>
          <p:cNvSpPr txBox="1"/>
          <p:nvPr>
            <p:ph type="title"/>
          </p:nvPr>
        </p:nvSpPr>
        <p:spPr>
          <a:xfrm>
            <a:off x="1923691" y="2720280"/>
            <a:ext cx="4150200" cy="1849500"/>
          </a:xfrm>
          <a:prstGeom prst="rect">
            <a:avLst/>
          </a:prstGeom>
          <a:solidFill>
            <a:srgbClr val="D2E0D2"/>
          </a:solidFill>
          <a:ln>
            <a:noFill/>
          </a:ln>
        </p:spPr>
        <p:txBody>
          <a:bodyPr anchorCtr="0" anchor="ctr" bIns="108000" lIns="0" spcFirstLastPara="1" rIns="0" wrap="square" tIns="108000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fr-FR" sz="4200"/>
              <a:t>LI</a:t>
            </a:r>
            <a:r>
              <a:rPr lang="fr-FR" sz="4200"/>
              <a:t>264</a:t>
            </a:r>
            <a:br>
              <a:rPr lang="fr-FR"/>
            </a:br>
            <a:r>
              <a:rPr lang="fr-FR"/>
              <a:t>REACT</a:t>
            </a:r>
            <a:br>
              <a:rPr lang="fr-FR"/>
            </a:br>
            <a:r>
              <a:rPr lang="fr-FR" sz="2800"/>
              <a:t>Initiation</a:t>
            </a:r>
            <a:endParaRPr sz="28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20"/>
          <p:cNvSpPr txBox="1"/>
          <p:nvPr>
            <p:ph type="title"/>
          </p:nvPr>
        </p:nvSpPr>
        <p:spPr>
          <a:xfrm>
            <a:off x="587452" y="4029731"/>
            <a:ext cx="3383403" cy="833534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Arial"/>
              <a:buNone/>
            </a:pPr>
            <a:r>
              <a:rPr lang="fr-FR"/>
              <a:t>Messages clés</a:t>
            </a:r>
            <a:br>
              <a:rPr lang="fr-FR"/>
            </a:br>
            <a:endParaRPr/>
          </a:p>
        </p:txBody>
      </p:sp>
      <p:sp>
        <p:nvSpPr>
          <p:cNvPr id="513" name="Google Shape;513;p20"/>
          <p:cNvSpPr txBox="1"/>
          <p:nvPr>
            <p:ph idx="1" type="body"/>
          </p:nvPr>
        </p:nvSpPr>
        <p:spPr>
          <a:xfrm>
            <a:off x="4394200" y="390525"/>
            <a:ext cx="7415213" cy="5614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L'importance de choisir un bon IDE et des outils adaptés pour le développement React.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Les bénéfices de l'utilisation de l'extension React developer tools pour le debugging.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Les concepts clés d'ES6 nécessaires pour React : let, const, classes, modules, et arrow functions.</a:t>
            </a:r>
            <a:endParaRPr/>
          </a:p>
          <a:p>
            <a:pPr indent="-341758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8"/>
              <a:buChar char="▬"/>
            </a:pPr>
            <a:r>
              <a:rPr lang="fr-FR"/>
              <a:t>Introduction à TypeScript: typage, full-stack, auto-complétion, refactoring, écosystème.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Le rôle de npm dans la gestion des packages et des dépendances.</a:t>
            </a:r>
            <a:endParaRPr/>
          </a:p>
          <a:p>
            <a:pPr indent="-313938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70"/>
              <a:buChar char="▬"/>
            </a:pPr>
            <a:r>
              <a:rPr lang="fr-FR"/>
              <a:t>Les différents frameworks basés sur React.</a:t>
            </a:r>
            <a:endParaRPr/>
          </a:p>
          <a:p>
            <a:pPr indent="-235557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21"/>
          <p:cNvSpPr txBox="1"/>
          <p:nvPr>
            <p:ph type="title"/>
          </p:nvPr>
        </p:nvSpPr>
        <p:spPr>
          <a:xfrm>
            <a:off x="297608" y="2766075"/>
            <a:ext cx="3095298" cy="771979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</a:pPr>
            <a:r>
              <a:rPr lang="fr-FR"/>
              <a:t>Questions rebonds</a:t>
            </a:r>
            <a:br>
              <a:rPr lang="fr-FR"/>
            </a:br>
            <a:endParaRPr/>
          </a:p>
        </p:txBody>
      </p:sp>
      <p:sp>
        <p:nvSpPr>
          <p:cNvPr id="519" name="Google Shape;519;p21"/>
          <p:cNvSpPr txBox="1"/>
          <p:nvPr>
            <p:ph idx="1" type="body"/>
          </p:nvPr>
        </p:nvSpPr>
        <p:spPr>
          <a:xfrm>
            <a:off x="7472363" y="1082675"/>
            <a:ext cx="4572000" cy="49323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62500" lnSpcReduction="20000"/>
          </a:bodyPr>
          <a:lstStyle/>
          <a:p>
            <a:pPr indent="-33509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Quels outils de développement et IDE utilisez-vous actuellement pour vos projets JavaScript ? Quels avantages et inconvénients y trouvez-vous ?</a:t>
            </a:r>
            <a:endParaRPr/>
          </a:p>
          <a:p>
            <a:pPr indent="-33509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Avez-vous déjà utilisé npm pour gérer des dépendances dans un projet ? Quels défis avez-vous rencontrés ?</a:t>
            </a:r>
            <a:endParaRPr/>
          </a:p>
          <a:p>
            <a:pPr indent="-33509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Comment les classes et les interfaces en ES6 ont-elles changé votre manière de structurer votre code ?</a:t>
            </a:r>
            <a:endParaRPr/>
          </a:p>
          <a:p>
            <a:pPr indent="-33509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Quelle est votre expérience avec les arrow functions en JavaScript ? Dans quels cas les trouvez-vous particulièrement utiles ?</a:t>
            </a:r>
            <a:endParaRPr/>
          </a:p>
          <a:p>
            <a:pPr indent="-334020" lvl="0" marL="342831" rtl="0" algn="l">
              <a:spcBef>
                <a:spcPts val="1600"/>
              </a:spcBef>
              <a:spcAft>
                <a:spcPts val="0"/>
              </a:spcAft>
              <a:buSzPct val="63485"/>
              <a:buChar char="▬"/>
            </a:pPr>
            <a:r>
              <a:rPr lang="fr-FR"/>
              <a:t>Connaissez-vous TypeScript ? Quels sont les principaux intér</a:t>
            </a:r>
            <a:r>
              <a:rPr lang="fr-FR"/>
              <a:t>êts de cette surcouche dans le cadre du développement full-stack ?</a:t>
            </a:r>
            <a:endParaRPr/>
          </a:p>
          <a:p>
            <a:pPr indent="-2677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4999"/>
              <a:buNone/>
            </a:pPr>
            <a:r>
              <a:t/>
            </a:r>
            <a:endParaRPr/>
          </a:p>
          <a:p>
            <a:pPr indent="-2677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499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22"/>
          <p:cNvSpPr txBox="1"/>
          <p:nvPr>
            <p:ph type="title"/>
          </p:nvPr>
        </p:nvSpPr>
        <p:spPr>
          <a:xfrm>
            <a:off x="1257005" y="367779"/>
            <a:ext cx="9677990" cy="771979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1 : Outils et IDE</a:t>
            </a:r>
            <a:br>
              <a:rPr lang="fr-FR"/>
            </a:br>
            <a:endParaRPr/>
          </a:p>
        </p:txBody>
      </p:sp>
      <p:sp>
        <p:nvSpPr>
          <p:cNvPr id="525" name="Google Shape;525;p22"/>
          <p:cNvSpPr txBox="1"/>
          <p:nvPr>
            <p:ph idx="1" type="body"/>
          </p:nvPr>
        </p:nvSpPr>
        <p:spPr>
          <a:xfrm>
            <a:off x="4773386" y="1579789"/>
            <a:ext cx="5919788" cy="41336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Importance d'un IDE efficace.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Visual Studio Code et ses extensions pour React.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Configuration de l'IDE pour un développement optimisé.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23"/>
          <p:cNvSpPr txBox="1"/>
          <p:nvPr>
            <p:ph type="title"/>
          </p:nvPr>
        </p:nvSpPr>
        <p:spPr>
          <a:xfrm>
            <a:off x="1257005" y="367779"/>
            <a:ext cx="9677990" cy="771979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2 : L’extension du navigateur React developer tools</a:t>
            </a:r>
            <a:br>
              <a:rPr lang="fr-FR"/>
            </a:br>
            <a:endParaRPr/>
          </a:p>
        </p:txBody>
      </p:sp>
      <p:sp>
        <p:nvSpPr>
          <p:cNvPr id="531" name="Google Shape;531;p23"/>
          <p:cNvSpPr txBox="1"/>
          <p:nvPr>
            <p:ph idx="1" type="body"/>
          </p:nvPr>
        </p:nvSpPr>
        <p:spPr>
          <a:xfrm>
            <a:off x="4788067" y="2238374"/>
            <a:ext cx="5919788" cy="4246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Utilisation de React developer tools.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Débogage et profilage des composants React.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Visualisation de la structure des composants.</a:t>
            </a:r>
            <a:endParaRPr/>
          </a:p>
          <a:p>
            <a:pPr indent="-235557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24"/>
          <p:cNvSpPr txBox="1"/>
          <p:nvPr>
            <p:ph type="title"/>
          </p:nvPr>
        </p:nvSpPr>
        <p:spPr>
          <a:xfrm>
            <a:off x="1257005" y="367779"/>
            <a:ext cx="9677990" cy="771979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3 : Packaging, npm</a:t>
            </a:r>
            <a:br>
              <a:rPr lang="fr-FR"/>
            </a:br>
            <a:endParaRPr/>
          </a:p>
        </p:txBody>
      </p:sp>
      <p:sp>
        <p:nvSpPr>
          <p:cNvPr id="537" name="Google Shape;537;p24"/>
          <p:cNvSpPr txBox="1"/>
          <p:nvPr>
            <p:ph idx="1" type="body"/>
          </p:nvPr>
        </p:nvSpPr>
        <p:spPr>
          <a:xfrm>
            <a:off x="4788066" y="2238374"/>
            <a:ext cx="6779819" cy="4246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Gestion des packages avec npm.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Initialisation d'un projet npm.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Installation et gestion des dépendances.</a:t>
            </a:r>
            <a:endParaRPr/>
          </a:p>
          <a:p>
            <a:pPr indent="-339338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70"/>
              <a:buChar char="▬"/>
            </a:pPr>
            <a:r>
              <a:rPr lang="fr-FR"/>
              <a:t>Les autres packages managers: yarn, pnpm, etc.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25"/>
          <p:cNvSpPr txBox="1"/>
          <p:nvPr>
            <p:ph type="title"/>
          </p:nvPr>
        </p:nvSpPr>
        <p:spPr>
          <a:xfrm>
            <a:off x="1257005" y="367779"/>
            <a:ext cx="9678000" cy="13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4 : Utilisation d’un framework</a:t>
            </a:r>
            <a:br>
              <a:rPr lang="fr-FR"/>
            </a:br>
            <a:endParaRPr/>
          </a:p>
        </p:txBody>
      </p:sp>
      <p:sp>
        <p:nvSpPr>
          <p:cNvPr id="543" name="Google Shape;543;p25"/>
          <p:cNvSpPr txBox="1"/>
          <p:nvPr>
            <p:ph idx="1" type="body"/>
          </p:nvPr>
        </p:nvSpPr>
        <p:spPr>
          <a:xfrm>
            <a:off x="4788067" y="2238374"/>
            <a:ext cx="5919788" cy="4246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Présentation de Next.js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Utilisation de create-next-app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Compatibilité avec les fonctionnalités modernes (Server components, Server actions).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26"/>
          <p:cNvSpPr txBox="1"/>
          <p:nvPr>
            <p:ph type="title"/>
          </p:nvPr>
        </p:nvSpPr>
        <p:spPr>
          <a:xfrm>
            <a:off x="1257005" y="367779"/>
            <a:ext cx="9677990" cy="771979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5 : Let, variables locales et constantes</a:t>
            </a:r>
            <a:br>
              <a:rPr lang="fr-FR"/>
            </a:br>
            <a:endParaRPr/>
          </a:p>
        </p:txBody>
      </p:sp>
      <p:sp>
        <p:nvSpPr>
          <p:cNvPr id="549" name="Google Shape;549;p26"/>
          <p:cNvSpPr txBox="1"/>
          <p:nvPr>
            <p:ph idx="1" type="body"/>
          </p:nvPr>
        </p:nvSpPr>
        <p:spPr>
          <a:xfrm>
            <a:off x="4788067" y="2238374"/>
            <a:ext cx="5919788" cy="4246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Utilisation de let et const.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Variables locales et constantes.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Meilleures pratiques en ES6.</a:t>
            </a:r>
            <a:endParaRPr/>
          </a:p>
          <a:p>
            <a:pPr indent="-235557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  <p:pic>
        <p:nvPicPr>
          <p:cNvPr descr="Une image contenant texte, capture d’écran, Police, logiciel&#10;&#10;Description générée automatiquement" id="550" name="Google Shape;550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0939" y="3872204"/>
            <a:ext cx="4793523" cy="29857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27"/>
          <p:cNvSpPr txBox="1"/>
          <p:nvPr>
            <p:ph type="title"/>
          </p:nvPr>
        </p:nvSpPr>
        <p:spPr>
          <a:xfrm>
            <a:off x="1257005" y="367779"/>
            <a:ext cx="9677990" cy="771979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6 : Typage et types natifs</a:t>
            </a:r>
            <a:br>
              <a:rPr lang="fr-FR"/>
            </a:br>
            <a:endParaRPr/>
          </a:p>
        </p:txBody>
      </p:sp>
      <p:sp>
        <p:nvSpPr>
          <p:cNvPr id="556" name="Google Shape;556;p27"/>
          <p:cNvSpPr txBox="1"/>
          <p:nvPr>
            <p:ph idx="1" type="body"/>
          </p:nvPr>
        </p:nvSpPr>
        <p:spPr>
          <a:xfrm>
            <a:off x="4788067" y="2238374"/>
            <a:ext cx="5919788" cy="4246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Introduction au typage en JavaScript.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Types natifs : string, number, boolean, etc.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Importance du typage pour la robustesse du code.</a:t>
            </a:r>
            <a:endParaRPr/>
          </a:p>
          <a:p>
            <a:pPr indent="-235557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  <p:pic>
        <p:nvPicPr>
          <p:cNvPr descr="Une image contenant texte, capture d’écran, affichage, logiciel&#10;&#10;Description générée automatiquement" id="557" name="Google Shape;557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7124" y="3940233"/>
            <a:ext cx="4045311" cy="29177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28"/>
          <p:cNvSpPr txBox="1"/>
          <p:nvPr>
            <p:ph type="title"/>
          </p:nvPr>
        </p:nvSpPr>
        <p:spPr>
          <a:xfrm>
            <a:off x="1257005" y="367779"/>
            <a:ext cx="9677990" cy="771979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7 : Paramètres optionnels, valeurs par défaut</a:t>
            </a:r>
            <a:br>
              <a:rPr lang="fr-FR"/>
            </a:br>
            <a:endParaRPr/>
          </a:p>
        </p:txBody>
      </p:sp>
      <p:sp>
        <p:nvSpPr>
          <p:cNvPr id="564" name="Google Shape;564;p28"/>
          <p:cNvSpPr txBox="1"/>
          <p:nvPr>
            <p:ph idx="1" type="body"/>
          </p:nvPr>
        </p:nvSpPr>
        <p:spPr>
          <a:xfrm>
            <a:off x="4788067" y="2238374"/>
            <a:ext cx="5919788" cy="4246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Définition des paramètres optionnels.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Utilisation des valeurs par défaut.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Simplification des appels de fonctions.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29"/>
          <p:cNvSpPr txBox="1"/>
          <p:nvPr>
            <p:ph type="title"/>
          </p:nvPr>
        </p:nvSpPr>
        <p:spPr>
          <a:xfrm>
            <a:off x="1257005" y="367779"/>
            <a:ext cx="9678000" cy="13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8 : TypeScript</a:t>
            </a:r>
            <a:br>
              <a:rPr lang="fr-FR"/>
            </a:br>
            <a:endParaRPr/>
          </a:p>
        </p:txBody>
      </p:sp>
      <p:sp>
        <p:nvSpPr>
          <p:cNvPr id="570" name="Google Shape;570;p29"/>
          <p:cNvSpPr txBox="1"/>
          <p:nvPr>
            <p:ph idx="1" type="body"/>
          </p:nvPr>
        </p:nvSpPr>
        <p:spPr>
          <a:xfrm>
            <a:off x="4788067" y="2238374"/>
            <a:ext cx="5919788" cy="4246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Introduction à TypeScript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Forte utilisation dans l’écosystème Full-Stack JS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Meilleure DevX: auto-complétion, simplifie le refactoring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3"/>
          <p:cNvSpPr txBox="1"/>
          <p:nvPr>
            <p:ph idx="1" type="body"/>
          </p:nvPr>
        </p:nvSpPr>
        <p:spPr>
          <a:xfrm>
            <a:off x="7239944" y="801504"/>
            <a:ext cx="4534491" cy="55438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55"/>
              <a:buNone/>
            </a:pPr>
            <a:r>
              <a:rPr lang="fr-FR"/>
              <a:t>Ce diaporama est à votre disposition pour vous permettre deux choses  :</a:t>
            </a:r>
            <a:endParaRPr/>
          </a:p>
          <a:p>
            <a:pPr indent="-457200" lvl="1" marL="834949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330"/>
              <a:buFont typeface="Arial"/>
              <a:buAutoNum type="arabicPeriod"/>
            </a:pPr>
            <a:r>
              <a:rPr lang="fr-FR"/>
              <a:t>Appliquer la charte graphique à vos diapositives existantes </a:t>
            </a:r>
            <a:endParaRPr/>
          </a:p>
          <a:p>
            <a:pPr indent="-457200" lvl="1" marL="834949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30"/>
              <a:buFont typeface="Arial"/>
              <a:buAutoNum type="arabicPeriod"/>
            </a:pPr>
            <a:r>
              <a:rPr b="1" lang="fr-FR"/>
              <a:t>Utiliser des exemples de slides correspondant à chaque étape clé de votre animation de formation </a:t>
            </a:r>
            <a:endParaRPr/>
          </a:p>
          <a:p>
            <a:pPr indent="0" lvl="1" marL="377749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30"/>
              <a:buNone/>
            </a:pPr>
            <a:r>
              <a:rPr lang="fr-FR"/>
              <a:t>!!! Respectez les sections de diapositives</a:t>
            </a:r>
            <a:endParaRPr/>
          </a:p>
        </p:txBody>
      </p:sp>
      <p:sp>
        <p:nvSpPr>
          <p:cNvPr id="341" name="Google Shape;341;p3"/>
          <p:cNvSpPr txBox="1"/>
          <p:nvPr>
            <p:ph type="title"/>
          </p:nvPr>
        </p:nvSpPr>
        <p:spPr>
          <a:xfrm>
            <a:off x="587453" y="2323564"/>
            <a:ext cx="3129371" cy="2836143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108000" wrap="square" tIns="1080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</a:pPr>
            <a:r>
              <a:rPr lang="fr-FR"/>
              <a:t>Introduction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30"/>
          <p:cNvSpPr txBox="1"/>
          <p:nvPr>
            <p:ph type="title"/>
          </p:nvPr>
        </p:nvSpPr>
        <p:spPr>
          <a:xfrm>
            <a:off x="1257005" y="367779"/>
            <a:ext cx="9677990" cy="771979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9 : Gestion des modules</a:t>
            </a:r>
            <a:br>
              <a:rPr lang="fr-FR"/>
            </a:br>
            <a:endParaRPr/>
          </a:p>
        </p:txBody>
      </p:sp>
      <p:sp>
        <p:nvSpPr>
          <p:cNvPr id="576" name="Google Shape;576;p30"/>
          <p:cNvSpPr txBox="1"/>
          <p:nvPr>
            <p:ph idx="1" type="body"/>
          </p:nvPr>
        </p:nvSpPr>
        <p:spPr>
          <a:xfrm>
            <a:off x="4788067" y="2238374"/>
            <a:ext cx="5919788" cy="4246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Importation et exportation de modules en ES6.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Organisation du code avec les modules.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Avantages de l'utilisation des modules.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31"/>
          <p:cNvSpPr txBox="1"/>
          <p:nvPr>
            <p:ph type="title"/>
          </p:nvPr>
        </p:nvSpPr>
        <p:spPr>
          <a:xfrm>
            <a:off x="1257005" y="367779"/>
            <a:ext cx="9677990" cy="771979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10 : Arrow functions</a:t>
            </a:r>
            <a:br>
              <a:rPr lang="fr-FR"/>
            </a:br>
            <a:endParaRPr/>
          </a:p>
        </p:txBody>
      </p:sp>
      <p:sp>
        <p:nvSpPr>
          <p:cNvPr id="582" name="Google Shape;582;p31"/>
          <p:cNvSpPr txBox="1"/>
          <p:nvPr>
            <p:ph idx="1" type="body"/>
          </p:nvPr>
        </p:nvSpPr>
        <p:spPr>
          <a:xfrm>
            <a:off x="4788067" y="2238374"/>
            <a:ext cx="5919788" cy="4246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Syntaxe des fonctions fléchées.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Avantages des arrow functions.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Contexte d'exécution (this) dans les arrow functions.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  <p:pic>
        <p:nvPicPr>
          <p:cNvPr descr="Une image contenant texte, capture d’écran, logiciel, affichage&#10;&#10;Description générée automatiquement" id="583" name="Google Shape;583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0508" y="3069770"/>
            <a:ext cx="4101019" cy="37882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32"/>
          <p:cNvSpPr txBox="1"/>
          <p:nvPr>
            <p:ph type="title"/>
          </p:nvPr>
        </p:nvSpPr>
        <p:spPr>
          <a:xfrm>
            <a:off x="4556867" y="466068"/>
            <a:ext cx="3366439" cy="433553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fr-FR"/>
              <a:t>Ateliers</a:t>
            </a:r>
            <a:br>
              <a:rPr lang="fr-FR"/>
            </a:br>
            <a:endParaRPr/>
          </a:p>
        </p:txBody>
      </p:sp>
      <p:sp>
        <p:nvSpPr>
          <p:cNvPr id="589" name="Google Shape;589;p32"/>
          <p:cNvSpPr txBox="1"/>
          <p:nvPr>
            <p:ph idx="1" type="body"/>
          </p:nvPr>
        </p:nvSpPr>
        <p:spPr>
          <a:xfrm>
            <a:off x="4914598" y="1133603"/>
            <a:ext cx="6977400" cy="49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spcBef>
                <a:spcPts val="0"/>
              </a:spcBef>
              <a:spcAft>
                <a:spcPts val="0"/>
              </a:spcAft>
              <a:buSzPts val="910"/>
              <a:buChar char="▬"/>
            </a:pPr>
            <a:r>
              <a:rPr b="1" lang="fr-FR"/>
              <a:t>Objectifs de l'atelier :</a:t>
            </a:r>
            <a:endParaRPr/>
          </a:p>
          <a:p>
            <a:pPr indent="-155544" lvl="1" marL="533293" rtl="0" algn="l">
              <a:spcBef>
                <a:spcPts val="1200"/>
              </a:spcBef>
              <a:spcAft>
                <a:spcPts val="0"/>
              </a:spcAft>
              <a:buSzPts val="980"/>
              <a:buChar char="►"/>
            </a:pPr>
            <a:r>
              <a:rPr lang="fr-FR"/>
              <a:t>Utiliser les fonctionnalités d'ES6 dans des exemples pratiques.</a:t>
            </a:r>
            <a:endParaRPr/>
          </a:p>
          <a:p>
            <a:pPr indent="-342831" lvl="0" marL="342831" rtl="0" algn="l">
              <a:spcBef>
                <a:spcPts val="1800"/>
              </a:spcBef>
              <a:spcAft>
                <a:spcPts val="0"/>
              </a:spcAft>
              <a:buSzPts val="910"/>
              <a:buChar char="▬"/>
            </a:pPr>
            <a:r>
              <a:rPr b="1" lang="fr-FR"/>
              <a:t>Énoncé de l'atelier :</a:t>
            </a:r>
            <a:endParaRPr/>
          </a:p>
          <a:p>
            <a:pPr indent="-155544" lvl="1" marL="533293" rtl="0" algn="l">
              <a:spcBef>
                <a:spcPts val="1000"/>
              </a:spcBef>
              <a:spcAft>
                <a:spcPts val="0"/>
              </a:spcAft>
              <a:buSzPts val="980"/>
              <a:buChar char="►"/>
            </a:pPr>
            <a:r>
              <a:rPr lang="fr-FR">
                <a:highlight>
                  <a:srgbClr val="FFFFFF"/>
                </a:highlight>
              </a:rPr>
              <a:t>Installez Visual Studio Code et l'extension React developer tools sur votre navigateur.</a:t>
            </a:r>
            <a:endParaRPr sz="1700"/>
          </a:p>
          <a:p>
            <a:pPr indent="-161894" lvl="1" marL="533293" rtl="0" algn="l">
              <a:spcBef>
                <a:spcPts val="1000"/>
              </a:spcBef>
              <a:spcAft>
                <a:spcPts val="0"/>
              </a:spcAft>
              <a:buSzPts val="1080"/>
              <a:buChar char="►"/>
            </a:pPr>
            <a:r>
              <a:rPr lang="fr-FR">
                <a:highlight>
                  <a:srgbClr val="FFFFFF"/>
                </a:highlight>
              </a:rPr>
              <a:t>Créez un nouveau projet npm et ajoutez les dépendances nécessaires pour un projet React.</a:t>
            </a:r>
            <a:endParaRPr sz="1700"/>
          </a:p>
          <a:p>
            <a:pPr indent="-161379" lvl="1" marL="533293" rtl="0" algn="l">
              <a:spcBef>
                <a:spcPts val="1000"/>
              </a:spcBef>
              <a:spcAft>
                <a:spcPts val="0"/>
              </a:spcAft>
              <a:buSzPts val="1072"/>
              <a:buChar char="►"/>
            </a:pPr>
            <a:r>
              <a:rPr lang="fr-FR" sz="1408">
                <a:highlight>
                  <a:srgbClr val="FFFFFF"/>
                </a:highlight>
              </a:rPr>
              <a:t>Écrivez des scripts courts utilisant let, const, les paramètres par défaut, l’importation de modules, le typage fort et les arrow functions pour résoudre des problèmes simples.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33"/>
          <p:cNvSpPr txBox="1"/>
          <p:nvPr>
            <p:ph type="title"/>
          </p:nvPr>
        </p:nvSpPr>
        <p:spPr>
          <a:xfrm>
            <a:off x="587452" y="4029731"/>
            <a:ext cx="3383403" cy="833534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Arial"/>
              <a:buNone/>
            </a:pPr>
            <a:r>
              <a:rPr lang="fr-FR"/>
              <a:t>Messages clés à retenir</a:t>
            </a:r>
            <a:br>
              <a:rPr lang="fr-FR"/>
            </a:br>
            <a:endParaRPr/>
          </a:p>
        </p:txBody>
      </p:sp>
      <p:sp>
        <p:nvSpPr>
          <p:cNvPr id="595" name="Google Shape;595;p33"/>
          <p:cNvSpPr txBox="1"/>
          <p:nvPr>
            <p:ph idx="1" type="body"/>
          </p:nvPr>
        </p:nvSpPr>
        <p:spPr>
          <a:xfrm>
            <a:off x="4394200" y="390525"/>
            <a:ext cx="7415213" cy="5614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350590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L'importance d'un IDE efficace et des outils de debugging pour le développement React.</a:t>
            </a:r>
            <a:endParaRPr/>
          </a:p>
          <a:p>
            <a:pPr indent="-350590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Les fonctionnalités clés d'ES6 (let, const, classes, modules, arrow functions) et leur utilisation dans React.</a:t>
            </a:r>
            <a:endParaRPr/>
          </a:p>
          <a:p>
            <a:pPr indent="-350590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Le rôle de npm dans la gestion des packages et comment l'utiliser pour initialiser un projet React.</a:t>
            </a:r>
            <a:endParaRPr/>
          </a:p>
          <a:p>
            <a:pPr indent="-350590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Pourquoi et comment utiliser TypeScript avec React?</a:t>
            </a:r>
            <a:endParaRPr/>
          </a:p>
          <a:p>
            <a:pPr indent="-350590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L'utilisation d’un framework React pour simplifier la configuration et adopter les bonnes pratiques.</a:t>
            </a:r>
            <a:endParaRPr/>
          </a:p>
          <a:p>
            <a:pPr indent="-243605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34"/>
          <p:cNvSpPr txBox="1"/>
          <p:nvPr>
            <p:ph type="title"/>
          </p:nvPr>
        </p:nvSpPr>
        <p:spPr>
          <a:xfrm>
            <a:off x="587451" y="2068279"/>
            <a:ext cx="8113200" cy="1203000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Arial"/>
              <a:buNone/>
            </a:pPr>
            <a:r>
              <a:rPr lang="fr-FR"/>
              <a:t>Chapitre 2 - Le framework React</a:t>
            </a:r>
            <a:br>
              <a:rPr lang="fr-FR"/>
            </a:b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35"/>
          <p:cNvSpPr txBox="1"/>
          <p:nvPr>
            <p:ph type="title"/>
          </p:nvPr>
        </p:nvSpPr>
        <p:spPr>
          <a:xfrm>
            <a:off x="588101" y="810084"/>
            <a:ext cx="3382755" cy="136111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108000" lIns="108000" spcFirstLastPara="1" rIns="0" wrap="square" tIns="1080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7249"/>
              <a:buFont typeface="Arial"/>
              <a:buNone/>
            </a:pPr>
            <a:r>
              <a:rPr lang="fr-FR"/>
              <a:t>Objectifs pédagogiques</a:t>
            </a:r>
            <a:br>
              <a:rPr lang="fr-FR"/>
            </a:br>
            <a:endParaRPr/>
          </a:p>
        </p:txBody>
      </p:sp>
      <p:sp>
        <p:nvSpPr>
          <p:cNvPr id="606" name="Google Shape;606;p35"/>
          <p:cNvSpPr txBox="1"/>
          <p:nvPr>
            <p:ph idx="2" type="body"/>
          </p:nvPr>
        </p:nvSpPr>
        <p:spPr>
          <a:xfrm>
            <a:off x="5514975" y="592138"/>
            <a:ext cx="6327775" cy="57800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10000"/>
          </a:bodyPr>
          <a:lstStyle/>
          <a:p>
            <a:pPr indent="-335112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1 - Introduction et rappels ES6 / TypeScript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b="1" lang="fr-FR"/>
              <a:t>Chapitre 2 - Le framework React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3 - Le JSX et les composants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4 - Les Props</a:t>
            </a:r>
            <a:endParaRPr>
              <a:solidFill>
                <a:srgbClr val="BFBFBF"/>
              </a:solidFill>
            </a:endParaRPr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5 - Le State	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6 - Les Hooks</a:t>
            </a:r>
            <a:endParaRPr>
              <a:solidFill>
                <a:srgbClr val="BFBFBF"/>
              </a:solidFill>
            </a:endParaRPr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7 - Les événements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8 - Rendu conditionnel et liste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9 - Les formulaires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10 - Le routing et la navigation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11 - Introduction à </a:t>
            </a:r>
            <a:r>
              <a:rPr lang="fr-FR">
                <a:solidFill>
                  <a:srgbClr val="BFBFBF"/>
                </a:solidFill>
              </a:rPr>
              <a:t>l’</a:t>
            </a:r>
            <a:r>
              <a:rPr lang="fr-FR">
                <a:solidFill>
                  <a:srgbClr val="BFBFBF"/>
                </a:solidFill>
              </a:rPr>
              <a:t>architecture flux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12 - Les tests</a:t>
            </a:r>
            <a:endParaRPr/>
          </a:p>
          <a:p>
            <a:pPr indent="-259703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4999"/>
              <a:buNone/>
            </a:pPr>
            <a:r>
              <a:t/>
            </a:r>
            <a:endParaRPr/>
          </a:p>
        </p:txBody>
      </p:sp>
      <p:sp>
        <p:nvSpPr>
          <p:cNvPr id="607" name="Google Shape;607;p35"/>
          <p:cNvSpPr txBox="1"/>
          <p:nvPr>
            <p:ph idx="1" type="body"/>
          </p:nvPr>
        </p:nvSpPr>
        <p:spPr>
          <a:xfrm>
            <a:off x="1541604" y="2692859"/>
            <a:ext cx="5436429" cy="1993944"/>
          </a:xfrm>
          <a:prstGeom prst="rect">
            <a:avLst/>
          </a:prstGeom>
          <a:solidFill>
            <a:srgbClr val="7B0049"/>
          </a:solidFill>
          <a:ln>
            <a:noFill/>
          </a:ln>
        </p:spPr>
        <p:txBody>
          <a:bodyPr anchorCtr="0" anchor="t" bIns="144000" lIns="0" spcFirstLastPara="1" rIns="108000" wrap="square" tIns="45700">
            <a:normAutofit fontScale="77500" lnSpcReduction="20000"/>
          </a:bodyPr>
          <a:lstStyle/>
          <a:p>
            <a:pPr indent="-282575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64999"/>
              <a:buChar char="•"/>
            </a:pPr>
            <a:r>
              <a:rPr lang="fr-FR"/>
              <a:t>Comprendre les principes de base et la philosophie de React.</a:t>
            </a:r>
            <a:endParaRPr/>
          </a:p>
          <a:p>
            <a:pPr indent="-282575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64999"/>
              <a:buChar char="•"/>
            </a:pPr>
            <a:r>
              <a:rPr lang="fr-FR"/>
              <a:t>Comparer React à ses concurrents et comprendre ses avantages.</a:t>
            </a:r>
            <a:endParaRPr/>
          </a:p>
          <a:p>
            <a:pPr indent="-282575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64999"/>
              <a:buChar char="•"/>
            </a:pPr>
            <a:r>
              <a:rPr lang="fr-FR"/>
              <a:t>Apprendre les différents workflows de développement avec React.</a:t>
            </a:r>
            <a:endParaRPr/>
          </a:p>
          <a:p>
            <a:pPr indent="-282575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64999"/>
              <a:buChar char="•"/>
            </a:pPr>
            <a:r>
              <a:rPr lang="fr-FR"/>
              <a:t>Découvrir le concept de DOM virtuel et la réconciliation.</a:t>
            </a:r>
            <a:endParaRPr/>
          </a:p>
          <a:p>
            <a:pPr indent="-224996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6499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36"/>
          <p:cNvSpPr txBox="1"/>
          <p:nvPr>
            <p:ph type="title"/>
          </p:nvPr>
        </p:nvSpPr>
        <p:spPr>
          <a:xfrm>
            <a:off x="587452" y="4029731"/>
            <a:ext cx="3383403" cy="833534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Arial"/>
              <a:buNone/>
            </a:pPr>
            <a:r>
              <a:rPr lang="fr-FR"/>
              <a:t>Messages clés</a:t>
            </a:r>
            <a:br>
              <a:rPr lang="fr-FR"/>
            </a:br>
            <a:endParaRPr/>
          </a:p>
        </p:txBody>
      </p:sp>
      <p:sp>
        <p:nvSpPr>
          <p:cNvPr id="613" name="Google Shape;613;p36"/>
          <p:cNvSpPr txBox="1"/>
          <p:nvPr>
            <p:ph idx="1" type="body"/>
          </p:nvPr>
        </p:nvSpPr>
        <p:spPr>
          <a:xfrm>
            <a:off x="4394200" y="390525"/>
            <a:ext cx="7415213" cy="5614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350590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La philosophie des composants rend React flexible et modulaire.</a:t>
            </a:r>
            <a:endParaRPr/>
          </a:p>
          <a:p>
            <a:pPr indent="-350590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Les avantages de React par rapport aux autres frameworks JavaScript.</a:t>
            </a:r>
            <a:endParaRPr/>
          </a:p>
          <a:p>
            <a:pPr indent="-35059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Les différents workflows pour démarrer un projet React : from scratch, intégration à une application existante, utilisation d’un framework.</a:t>
            </a:r>
            <a:endParaRPr/>
          </a:p>
          <a:p>
            <a:pPr indent="-350590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Le concept de DOM virtuel permet des mises à jour efficaces de l'interface utilisateur.</a:t>
            </a:r>
            <a:endParaRPr/>
          </a:p>
          <a:p>
            <a:pPr indent="-350590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La réconciliation est le processus par lequel React met à jour le DOM de manière optimisée.</a:t>
            </a:r>
            <a:endParaRPr/>
          </a:p>
          <a:p>
            <a:pPr indent="-243605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p37"/>
          <p:cNvSpPr txBox="1"/>
          <p:nvPr>
            <p:ph type="title"/>
          </p:nvPr>
        </p:nvSpPr>
        <p:spPr>
          <a:xfrm>
            <a:off x="297608" y="2766075"/>
            <a:ext cx="3095298" cy="771979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</a:pPr>
            <a:r>
              <a:rPr lang="fr-FR"/>
              <a:t>Questions rebonds</a:t>
            </a:r>
            <a:br>
              <a:rPr lang="fr-FR"/>
            </a:br>
            <a:endParaRPr/>
          </a:p>
        </p:txBody>
      </p:sp>
      <p:sp>
        <p:nvSpPr>
          <p:cNvPr id="619" name="Google Shape;619;p37"/>
          <p:cNvSpPr txBox="1"/>
          <p:nvPr>
            <p:ph idx="1" type="body"/>
          </p:nvPr>
        </p:nvSpPr>
        <p:spPr>
          <a:xfrm>
            <a:off x="7472363" y="1082675"/>
            <a:ext cx="4572000" cy="49323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20000"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Quels frameworks JavaScript avez-vous utilisés auparavant et quels en sont les avantages et les inconvénients ?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Comment structurez-vous généralement vos projets front-end ? Avez-vous déjà utilisé une approche basée sur les composants ?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Pouvez-vous expliquer comment une application web peut bénéficier de l'utilisation d'un DOM virtuel ?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Quelles méthodes utilisez-vous pour optimiser les performances de vos applications web ?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Avez-vous déjà intégré un nouveau framework dans une application existante ? Quels défis avez-vous rencontrés ?</a:t>
            </a:r>
            <a:endParaRPr/>
          </a:p>
          <a:p>
            <a:pPr indent="-2677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499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38"/>
          <p:cNvSpPr txBox="1"/>
          <p:nvPr>
            <p:ph type="title"/>
          </p:nvPr>
        </p:nvSpPr>
        <p:spPr>
          <a:xfrm>
            <a:off x="1257005" y="367779"/>
            <a:ext cx="9677990" cy="771979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1 : Principes de base</a:t>
            </a:r>
            <a:br>
              <a:rPr lang="fr-FR"/>
            </a:br>
            <a:endParaRPr/>
          </a:p>
        </p:txBody>
      </p:sp>
      <p:sp>
        <p:nvSpPr>
          <p:cNvPr id="625" name="Google Shape;625;p38"/>
          <p:cNvSpPr txBox="1"/>
          <p:nvPr>
            <p:ph idx="1" type="body"/>
          </p:nvPr>
        </p:nvSpPr>
        <p:spPr>
          <a:xfrm>
            <a:off x="4788067" y="2238374"/>
            <a:ext cx="5919788" cy="4246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Philosophie des composants.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Flexibilité et modularité de React.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Avantages par rapport aux autres frameworks.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39"/>
          <p:cNvSpPr txBox="1"/>
          <p:nvPr>
            <p:ph type="title"/>
          </p:nvPr>
        </p:nvSpPr>
        <p:spPr>
          <a:xfrm>
            <a:off x="1257005" y="367779"/>
            <a:ext cx="9677990" cy="771979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2 : Philosophie « composant »</a:t>
            </a:r>
            <a:br>
              <a:rPr lang="fr-FR"/>
            </a:br>
            <a:endParaRPr/>
          </a:p>
        </p:txBody>
      </p:sp>
      <p:sp>
        <p:nvSpPr>
          <p:cNvPr id="631" name="Google Shape;631;p39"/>
          <p:cNvSpPr txBox="1"/>
          <p:nvPr>
            <p:ph idx="1" type="body"/>
          </p:nvPr>
        </p:nvSpPr>
        <p:spPr>
          <a:xfrm>
            <a:off x="4797617" y="1042774"/>
            <a:ext cx="5919900" cy="42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Concept de la philosophie « composant » en React.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Avantages de la composition de composants.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Réutilisabilité et modularité des composants.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  <p:pic>
        <p:nvPicPr>
          <p:cNvPr id="632" name="Google Shape;63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8513" y="3873775"/>
            <a:ext cx="8352326" cy="2984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4"/>
          <p:cNvSpPr txBox="1"/>
          <p:nvPr>
            <p:ph idx="1" type="body"/>
          </p:nvPr>
        </p:nvSpPr>
        <p:spPr>
          <a:xfrm>
            <a:off x="4702628" y="1390261"/>
            <a:ext cx="7190883" cy="496090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0" lIns="91425" spcFirstLastPara="1" rIns="91425" wrap="square" tIns="144000">
            <a:normAutofit/>
          </a:bodyPr>
          <a:lstStyle/>
          <a:p>
            <a:pPr indent="-514350" lvl="0" marL="5143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Font typeface="Arial"/>
              <a:buAutoNum type="arabicPeriod"/>
            </a:pPr>
            <a:r>
              <a:rPr lang="fr-FR"/>
              <a:t>Enregistrer le Thème de ce diaporama dans vos thèmes personnels</a:t>
            </a:r>
            <a:br>
              <a:rPr lang="fr-FR"/>
            </a:br>
            <a:endParaRPr/>
          </a:p>
          <a:p>
            <a:pPr indent="-514350" lvl="0" marL="51435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Font typeface="Arial"/>
              <a:buAutoNum type="arabicPeriod"/>
            </a:pPr>
            <a:r>
              <a:rPr lang="fr-FR"/>
              <a:t>Ouvrir votre diaporama et appliquer le thème ib Cegos</a:t>
            </a:r>
            <a:br>
              <a:rPr lang="fr-FR"/>
            </a:br>
            <a:br>
              <a:rPr lang="fr-FR"/>
            </a:br>
            <a:br>
              <a:rPr lang="fr-FR"/>
            </a:br>
            <a:endParaRPr/>
          </a:p>
          <a:p>
            <a:pPr indent="-514350" lvl="0" marL="51435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Font typeface="Arial"/>
              <a:buAutoNum type="arabicPeriod"/>
            </a:pPr>
            <a:r>
              <a:rPr lang="fr-FR"/>
              <a:t>Si besoin, modifiez  les dispositions de diapos (en sélection multiple si besoin)</a:t>
            </a:r>
            <a:endParaRPr/>
          </a:p>
        </p:txBody>
      </p:sp>
      <p:sp>
        <p:nvSpPr>
          <p:cNvPr id="347" name="Google Shape;347;p4"/>
          <p:cNvSpPr txBox="1"/>
          <p:nvPr>
            <p:ph type="title"/>
          </p:nvPr>
        </p:nvSpPr>
        <p:spPr>
          <a:xfrm>
            <a:off x="4954554" y="325766"/>
            <a:ext cx="6924717" cy="106449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b" bIns="108000" lIns="108000" spcFirstLastPara="1" rIns="0" wrap="square" tIns="108000">
            <a:spAutoFit/>
          </a:bodyPr>
          <a:lstStyle/>
          <a:p>
            <a:pPr indent="0" lvl="0" marL="0" rtl="0" algn="l">
              <a:lnSpc>
                <a:spcPct val="95142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Procédure d’application du thème au jeu de slides existant</a:t>
            </a:r>
            <a:endParaRPr/>
          </a:p>
        </p:txBody>
      </p:sp>
      <p:pic>
        <p:nvPicPr>
          <p:cNvPr id="348" name="Google Shape;348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2728" y="115913"/>
            <a:ext cx="4294794" cy="1959429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  <p:pic>
        <p:nvPicPr>
          <p:cNvPr id="349" name="Google Shape;349;p4"/>
          <p:cNvPicPr preferRelativeResize="0"/>
          <p:nvPr/>
        </p:nvPicPr>
        <p:blipFill rotWithShape="1">
          <a:blip r:embed="rId4">
            <a:alphaModFix/>
          </a:blip>
          <a:srcRect b="50000" l="0" r="56928" t="0"/>
          <a:stretch/>
        </p:blipFill>
        <p:spPr>
          <a:xfrm>
            <a:off x="1352939" y="2193501"/>
            <a:ext cx="2841415" cy="1517219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  <p:pic>
        <p:nvPicPr>
          <p:cNvPr id="350" name="Google Shape;350;p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90126" y="3902156"/>
            <a:ext cx="3917396" cy="2839931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40"/>
          <p:cNvSpPr txBox="1"/>
          <p:nvPr>
            <p:ph type="title"/>
          </p:nvPr>
        </p:nvSpPr>
        <p:spPr>
          <a:xfrm>
            <a:off x="1257005" y="367779"/>
            <a:ext cx="9677990" cy="771979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3 : Les workflows de développement</a:t>
            </a:r>
            <a:br>
              <a:rPr lang="fr-FR"/>
            </a:br>
            <a:endParaRPr/>
          </a:p>
        </p:txBody>
      </p:sp>
      <p:sp>
        <p:nvSpPr>
          <p:cNvPr id="638" name="Google Shape;638;p40"/>
          <p:cNvSpPr txBox="1"/>
          <p:nvPr>
            <p:ph idx="1" type="body"/>
          </p:nvPr>
        </p:nvSpPr>
        <p:spPr>
          <a:xfrm>
            <a:off x="4797617" y="994924"/>
            <a:ext cx="5919900" cy="42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Différents workflows de développement avec React.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Développement from scratch vs intégration dans une application existante.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Utilisation de Next.js pour simplifier le démarrage.</a:t>
            </a:r>
            <a:endParaRPr/>
          </a:p>
          <a:p>
            <a:pPr indent="-235557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  <p:pic>
        <p:nvPicPr>
          <p:cNvPr id="639" name="Google Shape;63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8975" y="4198975"/>
            <a:ext cx="5641248" cy="2659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41"/>
          <p:cNvSpPr txBox="1"/>
          <p:nvPr>
            <p:ph type="title"/>
          </p:nvPr>
        </p:nvSpPr>
        <p:spPr>
          <a:xfrm>
            <a:off x="1257005" y="367779"/>
            <a:ext cx="9677990" cy="771979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4 : Le DOM Virtuel et la réconciliation</a:t>
            </a:r>
            <a:br>
              <a:rPr lang="fr-FR"/>
            </a:br>
            <a:endParaRPr/>
          </a:p>
        </p:txBody>
      </p:sp>
      <p:sp>
        <p:nvSpPr>
          <p:cNvPr id="645" name="Google Shape;645;p41"/>
          <p:cNvSpPr txBox="1"/>
          <p:nvPr>
            <p:ph idx="1" type="body"/>
          </p:nvPr>
        </p:nvSpPr>
        <p:spPr>
          <a:xfrm>
            <a:off x="4778517" y="1052349"/>
            <a:ext cx="5919900" cy="42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Concept du DOM Virtuel en React.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Processus de réconciliation.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Avantages en termes de performance et de gestion des mises à jour.</a:t>
            </a:r>
            <a:endParaRPr/>
          </a:p>
          <a:p>
            <a:pPr indent="-235557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  <p:pic>
        <p:nvPicPr>
          <p:cNvPr id="646" name="Google Shape;646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67150" y="3502250"/>
            <a:ext cx="7072474" cy="3355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42"/>
          <p:cNvSpPr txBox="1"/>
          <p:nvPr>
            <p:ph type="title"/>
          </p:nvPr>
        </p:nvSpPr>
        <p:spPr>
          <a:xfrm>
            <a:off x="4556867" y="466068"/>
            <a:ext cx="3366439" cy="433553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fr-FR"/>
              <a:t>Ateliers</a:t>
            </a:r>
            <a:br>
              <a:rPr lang="fr-FR"/>
            </a:br>
            <a:endParaRPr/>
          </a:p>
        </p:txBody>
      </p:sp>
      <p:sp>
        <p:nvSpPr>
          <p:cNvPr id="652" name="Google Shape;652;p42"/>
          <p:cNvSpPr txBox="1"/>
          <p:nvPr>
            <p:ph idx="1" type="body"/>
          </p:nvPr>
        </p:nvSpPr>
        <p:spPr>
          <a:xfrm>
            <a:off x="4556875" y="899625"/>
            <a:ext cx="7335000" cy="58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10"/>
              <a:buChar char="▬"/>
            </a:pPr>
            <a:r>
              <a:rPr b="1" lang="fr-FR"/>
              <a:t>Objectifs de l'atelier :</a:t>
            </a:r>
            <a:endParaRPr/>
          </a:p>
          <a:p>
            <a:pPr indent="-155543" lvl="1" marL="533293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80"/>
              <a:buChar char="►"/>
            </a:pPr>
            <a:r>
              <a:rPr lang="fr-FR"/>
              <a:t>Explorer les principes de base de React.</a:t>
            </a:r>
            <a:endParaRPr/>
          </a:p>
          <a:p>
            <a:pPr indent="-155543" lvl="1" marL="53329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980"/>
              <a:buChar char="►"/>
            </a:pPr>
            <a:r>
              <a:rPr lang="fr-FR"/>
              <a:t>Configurer un nouveau projet React en utilisant différents workflows.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SzPts val="910"/>
              <a:buChar char="▬"/>
            </a:pPr>
            <a:r>
              <a:rPr b="1" lang="fr-FR"/>
              <a:t>Énoncé de l'atelier :</a:t>
            </a:r>
            <a:endParaRPr/>
          </a:p>
          <a:p>
            <a:pPr indent="-155544" lvl="1" marL="533293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80"/>
              <a:buChar char="►"/>
            </a:pPr>
            <a:r>
              <a:rPr lang="fr-FR"/>
              <a:t>Utilisez create-next-app pour générer une nouvelle application React rapidement.</a:t>
            </a:r>
            <a:endParaRPr/>
          </a:p>
          <a:p>
            <a:pPr indent="-155544" lvl="1" marL="533293" rtl="0" algn="l">
              <a:spcBef>
                <a:spcPts val="1000"/>
              </a:spcBef>
              <a:spcAft>
                <a:spcPts val="0"/>
              </a:spcAft>
              <a:buSzPts val="980"/>
              <a:buChar char="►"/>
            </a:pPr>
            <a:r>
              <a:rPr lang="fr-FR"/>
              <a:t>Créez un projet React from scratch en configurant manuellement le build et les dépendances.</a:t>
            </a:r>
            <a:endParaRPr/>
          </a:p>
          <a:p>
            <a:pPr indent="-285046" lvl="0" marL="342831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SzPts val="91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p43"/>
          <p:cNvSpPr txBox="1"/>
          <p:nvPr>
            <p:ph type="title"/>
          </p:nvPr>
        </p:nvSpPr>
        <p:spPr>
          <a:xfrm>
            <a:off x="587452" y="4029731"/>
            <a:ext cx="3383403" cy="833534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Arial"/>
              <a:buNone/>
            </a:pPr>
            <a:r>
              <a:rPr lang="fr-FR"/>
              <a:t>Messages clés à retenir</a:t>
            </a:r>
            <a:br>
              <a:rPr lang="fr-FR"/>
            </a:br>
            <a:endParaRPr/>
          </a:p>
        </p:txBody>
      </p:sp>
      <p:sp>
        <p:nvSpPr>
          <p:cNvPr id="658" name="Google Shape;658;p43"/>
          <p:cNvSpPr txBox="1"/>
          <p:nvPr>
            <p:ph idx="1" type="body"/>
          </p:nvPr>
        </p:nvSpPr>
        <p:spPr>
          <a:xfrm>
            <a:off x="4394200" y="390525"/>
            <a:ext cx="7415213" cy="5614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34285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La modularité et la réutilisabilité des composants sont au cœur de la philosophie de React.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React offre des avantages uniques par rapport aux autres frameworks, notamment en termes de performance et de flexibilité.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Les différents workflows de développement permettent de choisir la méthode la plus adaptée à chaque projet.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Le DOM virtuel permet de minimiser les manipulations directes du DOM, optimisant ainsi les performances.</a:t>
            </a:r>
            <a:endParaRPr/>
          </a:p>
          <a:p>
            <a:pPr indent="-34285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La réconciliation est une fonctionnalité clé qui permet à React de mettre à jour efficacement l'interface utilisateur.</a:t>
            </a:r>
            <a:endParaRPr/>
          </a:p>
          <a:p>
            <a:pPr indent="-243605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499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44"/>
          <p:cNvSpPr txBox="1"/>
          <p:nvPr>
            <p:ph type="title"/>
          </p:nvPr>
        </p:nvSpPr>
        <p:spPr>
          <a:xfrm>
            <a:off x="587451" y="2068279"/>
            <a:ext cx="8113180" cy="710424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Arial"/>
              <a:buNone/>
            </a:pPr>
            <a:r>
              <a:rPr lang="fr-FR"/>
              <a:t>Chapitre 3 - Le JSX et les composants</a:t>
            </a:r>
            <a:br>
              <a:rPr lang="fr-FR"/>
            </a:b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45"/>
          <p:cNvSpPr txBox="1"/>
          <p:nvPr>
            <p:ph type="title"/>
          </p:nvPr>
        </p:nvSpPr>
        <p:spPr>
          <a:xfrm>
            <a:off x="588101" y="810084"/>
            <a:ext cx="3382755" cy="136111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108000" lIns="108000" spcFirstLastPara="1" rIns="0" wrap="square" tIns="1080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7249"/>
              <a:buFont typeface="Arial"/>
              <a:buNone/>
            </a:pPr>
            <a:r>
              <a:rPr lang="fr-FR"/>
              <a:t>Objectifs pédagogiques</a:t>
            </a:r>
            <a:br>
              <a:rPr lang="fr-FR"/>
            </a:br>
            <a:endParaRPr/>
          </a:p>
        </p:txBody>
      </p:sp>
      <p:sp>
        <p:nvSpPr>
          <p:cNvPr id="670" name="Google Shape;670;p45"/>
          <p:cNvSpPr txBox="1"/>
          <p:nvPr>
            <p:ph idx="2" type="body"/>
          </p:nvPr>
        </p:nvSpPr>
        <p:spPr>
          <a:xfrm>
            <a:off x="5514975" y="592138"/>
            <a:ext cx="6327775" cy="57800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10000"/>
          </a:bodyPr>
          <a:lstStyle/>
          <a:p>
            <a:pPr indent="-335112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D8D8D8"/>
                </a:solidFill>
              </a:rPr>
              <a:t>Chapitre 1 - Introduction et rappels ES6 / TypeScript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D8D8D8"/>
                </a:solidFill>
              </a:rPr>
              <a:t>Chapitre 2 - Le framework React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b="1" lang="fr-FR"/>
              <a:t>Chapitre 3 - Le JSX et les composants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D8D8D8"/>
                </a:solidFill>
              </a:rPr>
              <a:t>Chapitre 4 - Les Props</a:t>
            </a:r>
            <a:endParaRPr>
              <a:solidFill>
                <a:srgbClr val="D8D8D8"/>
              </a:solidFill>
            </a:endParaRPr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D8D8D8"/>
                </a:solidFill>
              </a:rPr>
              <a:t>Chapitre 5 - Le State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D8D8D8"/>
                </a:solidFill>
              </a:rPr>
              <a:t>Chapitre 6 - Les Hooks</a:t>
            </a:r>
            <a:endParaRPr>
              <a:solidFill>
                <a:srgbClr val="D8D8D8"/>
              </a:solidFill>
            </a:endParaRPr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D8D8D8"/>
                </a:solidFill>
              </a:rPr>
              <a:t>Chapitre 7 - Les événements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D8D8D8"/>
                </a:solidFill>
              </a:rPr>
              <a:t>Chapitre 8 - Rendu conditionnel et liste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D8D8D8"/>
                </a:solidFill>
              </a:rPr>
              <a:t>Chapitre 9 - Les formulaires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D8D8D8"/>
                </a:solidFill>
              </a:rPr>
              <a:t>Chapitre 10 - Le routing et la navigation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D8D8D8"/>
                </a:solidFill>
              </a:rPr>
              <a:t>Chapitre 11 - Introduction à </a:t>
            </a:r>
            <a:r>
              <a:rPr lang="fr-FR">
                <a:solidFill>
                  <a:srgbClr val="BFBFBF"/>
                </a:solidFill>
              </a:rPr>
              <a:t>l’</a:t>
            </a:r>
            <a:r>
              <a:rPr lang="fr-FR">
                <a:solidFill>
                  <a:srgbClr val="D8D8D8"/>
                </a:solidFill>
              </a:rPr>
              <a:t>architecture flux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D8D8D8"/>
                </a:solidFill>
              </a:rPr>
              <a:t>Chapitre 12 - Les tests</a:t>
            </a:r>
            <a:endParaRPr/>
          </a:p>
          <a:p>
            <a:pPr indent="-259703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4999"/>
              <a:buNone/>
            </a:pPr>
            <a:r>
              <a:t/>
            </a:r>
            <a:endParaRPr/>
          </a:p>
        </p:txBody>
      </p:sp>
      <p:sp>
        <p:nvSpPr>
          <p:cNvPr id="671" name="Google Shape;671;p45"/>
          <p:cNvSpPr txBox="1"/>
          <p:nvPr>
            <p:ph idx="1" type="body"/>
          </p:nvPr>
        </p:nvSpPr>
        <p:spPr>
          <a:xfrm>
            <a:off x="1055829" y="2650499"/>
            <a:ext cx="5436429" cy="1993944"/>
          </a:xfrm>
          <a:prstGeom prst="rect">
            <a:avLst/>
          </a:prstGeom>
          <a:solidFill>
            <a:srgbClr val="7B0049"/>
          </a:solidFill>
          <a:ln>
            <a:noFill/>
          </a:ln>
        </p:spPr>
        <p:txBody>
          <a:bodyPr anchorCtr="0" anchor="t" bIns="144000" lIns="0" spcFirstLastPara="1" rIns="108000" wrap="square" tIns="45700">
            <a:normAutofit fontScale="92500" lnSpcReduction="20000"/>
          </a:bodyPr>
          <a:lstStyle/>
          <a:p>
            <a:pPr indent="-288147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64999"/>
              <a:buChar char="•"/>
            </a:pPr>
            <a:r>
              <a:rPr lang="fr-FR"/>
              <a:t>Comprendre le JSX et son rôle dans React.</a:t>
            </a:r>
            <a:endParaRPr/>
          </a:p>
          <a:p>
            <a:pPr indent="-288147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64999"/>
              <a:buChar char="•"/>
            </a:pPr>
            <a:r>
              <a:rPr lang="fr-FR"/>
              <a:t>Apprendre à créer et utiliser des composants.</a:t>
            </a:r>
            <a:endParaRPr/>
          </a:p>
          <a:p>
            <a:pPr indent="-288147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64999"/>
              <a:buChar char="•"/>
            </a:pPr>
            <a:r>
              <a:rPr lang="fr-FR"/>
              <a:t>Maîtriser les règles et les bonnes pratiques de l'utilisation du JSX.</a:t>
            </a:r>
            <a:endParaRPr/>
          </a:p>
          <a:p>
            <a:pPr indent="-288147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64999"/>
              <a:buChar char="•"/>
            </a:pPr>
            <a:r>
              <a:rPr lang="fr-FR"/>
              <a:t>Savoir imbriquer des composants pour construire des interfaces complexes.</a:t>
            </a:r>
            <a:endParaRPr/>
          </a:p>
          <a:p>
            <a:pPr indent="-219424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6499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p46"/>
          <p:cNvSpPr txBox="1"/>
          <p:nvPr>
            <p:ph type="title"/>
          </p:nvPr>
        </p:nvSpPr>
        <p:spPr>
          <a:xfrm>
            <a:off x="297608" y="2766075"/>
            <a:ext cx="3095298" cy="771979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</a:pPr>
            <a:r>
              <a:rPr lang="fr-FR"/>
              <a:t>Questions rebonds</a:t>
            </a:r>
            <a:br>
              <a:rPr lang="fr-FR"/>
            </a:br>
            <a:endParaRPr/>
          </a:p>
        </p:txBody>
      </p:sp>
      <p:sp>
        <p:nvSpPr>
          <p:cNvPr id="677" name="Google Shape;677;p46"/>
          <p:cNvSpPr txBox="1"/>
          <p:nvPr>
            <p:ph idx="1" type="body"/>
          </p:nvPr>
        </p:nvSpPr>
        <p:spPr>
          <a:xfrm>
            <a:off x="7472363" y="1082675"/>
            <a:ext cx="4572000" cy="49323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10000"/>
          </a:bodyPr>
          <a:lstStyle/>
          <a:p>
            <a:pPr indent="-350590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Avez-vous déjà utilisé une syntaxe similaire au JSX dans d'autres frameworks ou bibliothèques ? Si oui, laquelle et dans quel contexte ?</a:t>
            </a:r>
            <a:endParaRPr/>
          </a:p>
          <a:p>
            <a:pPr indent="-350590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Comment structurez-vous habituellement votre code HTML et JavaScript dans vos projets actuels ?</a:t>
            </a:r>
            <a:endParaRPr/>
          </a:p>
          <a:p>
            <a:pPr indent="-35059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Pouvez-vous décrire une situation où la réutilisabilité des composants pourrait améliorer la maintenance de votre application ?</a:t>
            </a:r>
            <a:endParaRPr/>
          </a:p>
          <a:p>
            <a:pPr indent="-350590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Quelles pratiques de codage suivez-vous pour assurer la sécurité et la lisibilité de votre code HTML et JavaScript ?</a:t>
            </a:r>
            <a:endParaRPr/>
          </a:p>
          <a:p>
            <a:pPr indent="-275800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499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47"/>
          <p:cNvSpPr txBox="1"/>
          <p:nvPr>
            <p:ph type="title"/>
          </p:nvPr>
        </p:nvSpPr>
        <p:spPr>
          <a:xfrm>
            <a:off x="1257005" y="367779"/>
            <a:ext cx="9677990" cy="771979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1 : Définition d’un élément React</a:t>
            </a:r>
            <a:br>
              <a:rPr lang="fr-FR"/>
            </a:br>
            <a:endParaRPr/>
          </a:p>
        </p:txBody>
      </p:sp>
      <p:sp>
        <p:nvSpPr>
          <p:cNvPr id="683" name="Google Shape;683;p47"/>
          <p:cNvSpPr txBox="1"/>
          <p:nvPr>
            <p:ph idx="1" type="body"/>
          </p:nvPr>
        </p:nvSpPr>
        <p:spPr>
          <a:xfrm>
            <a:off x="4788067" y="2238374"/>
            <a:ext cx="5919788" cy="4246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Éléments React et JSX.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Types, attributs, et enfants.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Création d'éléments React.</a:t>
            </a:r>
            <a:endParaRPr/>
          </a:p>
        </p:txBody>
      </p:sp>
      <p:pic>
        <p:nvPicPr>
          <p:cNvPr descr="Une image contenant texte, capture d’écran, logiciel, affichage&#10;&#10;Description générée automatiquement" id="684" name="Google Shape;684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3611141"/>
            <a:ext cx="4160321" cy="32468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48"/>
          <p:cNvSpPr txBox="1"/>
          <p:nvPr>
            <p:ph type="title"/>
          </p:nvPr>
        </p:nvSpPr>
        <p:spPr>
          <a:xfrm>
            <a:off x="1257005" y="367779"/>
            <a:ext cx="9677990" cy="771979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2 : Liaison avec le DOM (ReactDOM.render())</a:t>
            </a:r>
            <a:br>
              <a:rPr lang="fr-FR"/>
            </a:br>
            <a:endParaRPr/>
          </a:p>
        </p:txBody>
      </p:sp>
      <p:sp>
        <p:nvSpPr>
          <p:cNvPr id="690" name="Google Shape;690;p48"/>
          <p:cNvSpPr txBox="1"/>
          <p:nvPr>
            <p:ph idx="1" type="body"/>
          </p:nvPr>
        </p:nvSpPr>
        <p:spPr>
          <a:xfrm>
            <a:off x="4788067" y="2238374"/>
            <a:ext cx="5919788" cy="4246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Rôle de ReactDOM.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Méthode render.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Liaison des composants avec le DOM.</a:t>
            </a:r>
            <a:endParaRPr/>
          </a:p>
        </p:txBody>
      </p:sp>
      <p:pic>
        <p:nvPicPr>
          <p:cNvPr id="691" name="Google Shape;691;p48" title="Screenshot 2025-05-09 at 11.47.3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89000" y="4505313"/>
            <a:ext cx="6858000" cy="2352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49"/>
          <p:cNvSpPr txBox="1"/>
          <p:nvPr>
            <p:ph type="title"/>
          </p:nvPr>
        </p:nvSpPr>
        <p:spPr>
          <a:xfrm>
            <a:off x="1257005" y="367779"/>
            <a:ext cx="9677990" cy="771979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3 : Une nouvelle syntaxe : Le JSX</a:t>
            </a:r>
            <a:br>
              <a:rPr lang="fr-FR"/>
            </a:br>
            <a:endParaRPr/>
          </a:p>
        </p:txBody>
      </p:sp>
      <p:sp>
        <p:nvSpPr>
          <p:cNvPr id="697" name="Google Shape;697;p49"/>
          <p:cNvSpPr txBox="1"/>
          <p:nvPr>
            <p:ph idx="1" type="body"/>
          </p:nvPr>
        </p:nvSpPr>
        <p:spPr>
          <a:xfrm>
            <a:off x="4788067" y="2238374"/>
            <a:ext cx="5919788" cy="4246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Introduction au JSX.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Syntaxe similaire à HTML.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Avantages de l'utilisation de JSX.</a:t>
            </a:r>
            <a:endParaRPr/>
          </a:p>
          <a:p>
            <a:pPr indent="-326638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70"/>
              <a:buChar char="▬"/>
            </a:pPr>
            <a:r>
              <a:rPr lang="fr-FR"/>
              <a:t>3 règles à respecter :</a:t>
            </a:r>
            <a:endParaRPr/>
          </a:p>
          <a:p>
            <a:pPr indent="-313938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70"/>
              <a:buChar char="▬"/>
            </a:pPr>
            <a:r>
              <a:rPr lang="fr-FR"/>
              <a:t>Retourner un élément unique</a:t>
            </a:r>
            <a:endParaRPr/>
          </a:p>
          <a:p>
            <a:pPr indent="-313938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70"/>
              <a:buChar char="▬"/>
            </a:pPr>
            <a:r>
              <a:rPr lang="fr-FR"/>
              <a:t>Fermer toutes les balises</a:t>
            </a:r>
            <a:endParaRPr/>
          </a:p>
          <a:p>
            <a:pPr indent="-313938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70"/>
              <a:buChar char="▬"/>
            </a:pPr>
            <a:r>
              <a:rPr lang="fr-FR"/>
              <a:t>Attributs en camelCase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5"/>
          <p:cNvSpPr txBox="1"/>
          <p:nvPr>
            <p:ph idx="1" type="body"/>
          </p:nvPr>
        </p:nvSpPr>
        <p:spPr>
          <a:xfrm>
            <a:off x="1640091" y="1239668"/>
            <a:ext cx="10239181" cy="529448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0" lIns="91425" spcFirstLastPara="1" rIns="91425" wrap="square" tIns="144000">
            <a:normAutofit fontScale="70000" lnSpcReduction="20000"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Module 0 (introduction générale) :</a:t>
            </a:r>
            <a:endParaRPr/>
          </a:p>
          <a:p>
            <a:pPr indent="-155543" lvl="1" marL="533293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70000"/>
              <a:buChar char="►"/>
            </a:pPr>
            <a:r>
              <a:rPr lang="fr-FR"/>
              <a:t>Diapo de démarrage pour l'accueil des stagiaires dans la salle </a:t>
            </a:r>
            <a:endParaRPr/>
          </a:p>
          <a:p>
            <a:pPr indent="-155543" lvl="1" marL="53329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ct val="70000"/>
              <a:buChar char="►"/>
            </a:pPr>
            <a:r>
              <a:rPr lang="fr-FR"/>
              <a:t>Diapo de consigne d'affichage vidéo micro etc (pour animation à distance)</a:t>
            </a:r>
            <a:endParaRPr/>
          </a:p>
          <a:p>
            <a:pPr indent="-155543" lvl="1" marL="53329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ct val="70000"/>
              <a:buChar char="►"/>
            </a:pPr>
            <a:r>
              <a:rPr lang="fr-FR"/>
              <a:t>Diapo d'émargement</a:t>
            </a:r>
            <a:endParaRPr/>
          </a:p>
          <a:p>
            <a:pPr indent="-155543" lvl="1" marL="53329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ct val="70000"/>
              <a:buChar char="►"/>
            </a:pPr>
            <a:r>
              <a:rPr lang="fr-FR"/>
              <a:t>Tour de table, présentations du contenu de stage logistique etc….</a:t>
            </a:r>
            <a:br>
              <a:rPr lang="fr-FR"/>
            </a:br>
            <a:r>
              <a:rPr i="1" lang="fr-FR">
                <a:solidFill>
                  <a:srgbClr val="7F7F7F"/>
                </a:solidFill>
              </a:rPr>
              <a:t>Relever les attentes de chaque stagiaire (Tableau blanc Teams)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L’accueil de chaque journée supplémentaire :</a:t>
            </a:r>
            <a:endParaRPr/>
          </a:p>
          <a:p>
            <a:pPr indent="-155543" lvl="1" marL="533293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70000"/>
              <a:buChar char="►"/>
            </a:pPr>
            <a:r>
              <a:rPr lang="fr-FR"/>
              <a:t>Echanges, Question Réponses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Pour chaque Module</a:t>
            </a:r>
            <a:endParaRPr/>
          </a:p>
          <a:p>
            <a:pPr indent="-155543" lvl="1" marL="533293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70000"/>
              <a:buChar char="►"/>
            </a:pPr>
            <a:r>
              <a:rPr lang="fr-FR"/>
              <a:t>Diapo de lancement d’un sujet avec interrogation des connaissances actuelles des stagiaires </a:t>
            </a:r>
            <a:br>
              <a:rPr lang="fr-FR"/>
            </a:br>
            <a:r>
              <a:rPr lang="fr-FR">
                <a:solidFill>
                  <a:srgbClr val="7F7F7F"/>
                </a:solidFill>
              </a:rPr>
              <a:t>« </a:t>
            </a:r>
            <a:r>
              <a:rPr i="1" lang="fr-FR">
                <a:solidFill>
                  <a:srgbClr val="7F7F7F"/>
                </a:solidFill>
              </a:rPr>
              <a:t>L'objectif de ces interrogations est de disposer de questions rebonds qui vous permettront de présenter les choses en lien avec les connaissances actuelles de vos stagiaires » </a:t>
            </a:r>
            <a:endParaRPr/>
          </a:p>
          <a:p>
            <a:pPr indent="-155543" lvl="1" marL="53329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ct val="70000"/>
              <a:buChar char="►"/>
            </a:pPr>
            <a:r>
              <a:rPr lang="fr-FR"/>
              <a:t>Diapo d’énoncé d'atelier</a:t>
            </a:r>
            <a:endParaRPr/>
          </a:p>
          <a:p>
            <a:pPr indent="-155543" lvl="1" marL="53329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ct val="70000"/>
              <a:buChar char="►"/>
            </a:pPr>
            <a:r>
              <a:rPr lang="fr-FR"/>
              <a:t>Diapo de synthèse &amp; échanges (Essentiel à retenir) du chapitre ou de la demi-journée ou de la journée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Fin de formation :</a:t>
            </a:r>
            <a:endParaRPr/>
          </a:p>
          <a:p>
            <a:pPr indent="-155543" lvl="1" marL="533293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70000"/>
              <a:buChar char="►"/>
            </a:pPr>
            <a:r>
              <a:rPr lang="fr-FR"/>
              <a:t>Diapo d'évaluation de fin de formation   </a:t>
            </a:r>
            <a:endParaRPr/>
          </a:p>
          <a:p>
            <a:pPr indent="-155543" lvl="1" marL="53329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ct val="70000"/>
              <a:buChar char="►"/>
            </a:pPr>
            <a:r>
              <a:rPr lang="fr-FR"/>
              <a:t>Bilan des acquis en rapport aux attentes, conseils de suivi de formation supplémentaire ou réorientation</a:t>
            </a:r>
            <a:endParaRPr/>
          </a:p>
        </p:txBody>
      </p:sp>
      <p:sp>
        <p:nvSpPr>
          <p:cNvPr id="356" name="Google Shape;356;p5"/>
          <p:cNvSpPr txBox="1"/>
          <p:nvPr>
            <p:ph type="title"/>
          </p:nvPr>
        </p:nvSpPr>
        <p:spPr>
          <a:xfrm>
            <a:off x="1486093" y="600374"/>
            <a:ext cx="10393179" cy="63929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b" bIns="108000" lIns="108000" spcFirstLastPara="1" rIns="0" wrap="square" tIns="108000">
            <a:spAutoFit/>
          </a:bodyPr>
          <a:lstStyle/>
          <a:p>
            <a:pPr indent="0" lvl="0" marL="0" rtl="0" algn="l">
              <a:lnSpc>
                <a:spcPct val="95142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Les étapes clés à respecter</a:t>
            </a:r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p50"/>
          <p:cNvSpPr txBox="1"/>
          <p:nvPr>
            <p:ph type="title"/>
          </p:nvPr>
        </p:nvSpPr>
        <p:spPr>
          <a:xfrm>
            <a:off x="1257005" y="367779"/>
            <a:ext cx="9677990" cy="771979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4 : Le plugin de Babel pour le JSX</a:t>
            </a:r>
            <a:br>
              <a:rPr lang="fr-FR"/>
            </a:br>
            <a:endParaRPr/>
          </a:p>
        </p:txBody>
      </p:sp>
      <p:sp>
        <p:nvSpPr>
          <p:cNvPr id="703" name="Google Shape;703;p50"/>
          <p:cNvSpPr txBox="1"/>
          <p:nvPr>
            <p:ph idx="1" type="body"/>
          </p:nvPr>
        </p:nvSpPr>
        <p:spPr>
          <a:xfrm>
            <a:off x="4788067" y="2238374"/>
            <a:ext cx="5919788" cy="4246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Transpilation du JSX avec Babel.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Configuration de Babel.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Conversion du JSX en JavaScript.</a:t>
            </a:r>
            <a:endParaRPr/>
          </a:p>
          <a:p>
            <a:pPr indent="-235557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  <p:pic>
        <p:nvPicPr>
          <p:cNvPr id="704" name="Google Shape;704;p50" title="Screenshot 2025-05-09 at 11.51.4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81138" y="3950275"/>
            <a:ext cx="7382724" cy="2907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8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p51"/>
          <p:cNvSpPr txBox="1"/>
          <p:nvPr>
            <p:ph type="title"/>
          </p:nvPr>
        </p:nvSpPr>
        <p:spPr>
          <a:xfrm>
            <a:off x="1257005" y="367779"/>
            <a:ext cx="9677990" cy="771979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5 : Les règles du JSX (injection d’expression, protection XSS, balise parente)</a:t>
            </a:r>
            <a:br>
              <a:rPr lang="fr-FR"/>
            </a:br>
            <a:endParaRPr/>
          </a:p>
        </p:txBody>
      </p:sp>
      <p:sp>
        <p:nvSpPr>
          <p:cNvPr id="710" name="Google Shape;710;p51"/>
          <p:cNvSpPr txBox="1"/>
          <p:nvPr>
            <p:ph idx="1" type="body"/>
          </p:nvPr>
        </p:nvSpPr>
        <p:spPr>
          <a:xfrm>
            <a:off x="4788067" y="2238374"/>
            <a:ext cx="5919788" cy="4246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Injection d'expressions en JSX.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Protection contre les attaques XSS.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Nécessité d'une balise parente.</a:t>
            </a:r>
            <a:endParaRPr/>
          </a:p>
          <a:p>
            <a:pPr indent="-235557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  <p:pic>
        <p:nvPicPr>
          <p:cNvPr descr="Une image contenant texte, capture d’écran, affichage, logiciel&#10;&#10;Description générée automatiquement" id="711" name="Google Shape;711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8248" y="3732244"/>
            <a:ext cx="4038384" cy="31257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5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p52"/>
          <p:cNvSpPr txBox="1"/>
          <p:nvPr>
            <p:ph type="title"/>
          </p:nvPr>
        </p:nvSpPr>
        <p:spPr>
          <a:xfrm>
            <a:off x="1257005" y="367779"/>
            <a:ext cx="9677990" cy="771979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6 : Les attributs JSX</a:t>
            </a:r>
            <a:br>
              <a:rPr lang="fr-FR"/>
            </a:br>
            <a:endParaRPr/>
          </a:p>
        </p:txBody>
      </p:sp>
      <p:sp>
        <p:nvSpPr>
          <p:cNvPr id="717" name="Google Shape;717;p52"/>
          <p:cNvSpPr txBox="1"/>
          <p:nvPr>
            <p:ph idx="1" type="body"/>
          </p:nvPr>
        </p:nvSpPr>
        <p:spPr>
          <a:xfrm>
            <a:off x="4788067" y="2238374"/>
            <a:ext cx="5919788" cy="4246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Utilisation des attributs en JSX.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Différence entre les attributs HTML et JSX.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Gestion des événements avec JSX.</a:t>
            </a:r>
            <a:endParaRPr/>
          </a:p>
          <a:p>
            <a:pPr indent="-235557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p53"/>
          <p:cNvSpPr txBox="1"/>
          <p:nvPr>
            <p:ph type="title"/>
          </p:nvPr>
        </p:nvSpPr>
        <p:spPr>
          <a:xfrm>
            <a:off x="1257005" y="367779"/>
            <a:ext cx="9677990" cy="771979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7 : Les composants : définition et intérêt (réutilisabilité)</a:t>
            </a:r>
            <a:br>
              <a:rPr lang="fr-FR"/>
            </a:br>
            <a:endParaRPr/>
          </a:p>
        </p:txBody>
      </p:sp>
      <p:sp>
        <p:nvSpPr>
          <p:cNvPr id="723" name="Google Shape;723;p53"/>
          <p:cNvSpPr txBox="1"/>
          <p:nvPr>
            <p:ph idx="1" type="body"/>
          </p:nvPr>
        </p:nvSpPr>
        <p:spPr>
          <a:xfrm>
            <a:off x="4788067" y="2238374"/>
            <a:ext cx="5919788" cy="4246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Définition des composants en React.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Avantages de la réutilisabilité des composants.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Modularité et maintenance améliorée.</a:t>
            </a:r>
            <a:endParaRPr/>
          </a:p>
          <a:p>
            <a:pPr indent="-235557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  <p:pic>
        <p:nvPicPr>
          <p:cNvPr descr="Une image contenant texte, Appareils électroniques, capture d’écran, affichage&#10;&#10;Description générée automatiquement" id="724" name="Google Shape;724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5687" y="3429000"/>
            <a:ext cx="4645325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8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p56"/>
          <p:cNvSpPr txBox="1"/>
          <p:nvPr>
            <p:ph type="title"/>
          </p:nvPr>
        </p:nvSpPr>
        <p:spPr>
          <a:xfrm>
            <a:off x="1257005" y="367779"/>
            <a:ext cx="9678000" cy="1880100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8 : Imbrication de composants (les balises de composant)</a:t>
            </a:r>
            <a:br>
              <a:rPr lang="fr-FR"/>
            </a:br>
            <a:endParaRPr/>
          </a:p>
        </p:txBody>
      </p:sp>
      <p:sp>
        <p:nvSpPr>
          <p:cNvPr id="730" name="Google Shape;730;p56"/>
          <p:cNvSpPr txBox="1"/>
          <p:nvPr>
            <p:ph idx="1" type="body"/>
          </p:nvPr>
        </p:nvSpPr>
        <p:spPr>
          <a:xfrm>
            <a:off x="4788067" y="2238374"/>
            <a:ext cx="5919788" cy="4246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Concept de l'imbrication des composants en React.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Utilisation des balises de composant.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Avantages de l'imbrication pour la composition d'interface.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  <p:pic>
        <p:nvPicPr>
          <p:cNvPr descr="Une image contenant texte, capture d’écran, Police&#10;&#10;Description générée automatiquement" id="731" name="Google Shape;731;p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9242" y="2948473"/>
            <a:ext cx="4014953" cy="39095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57"/>
          <p:cNvSpPr txBox="1"/>
          <p:nvPr>
            <p:ph type="title"/>
          </p:nvPr>
        </p:nvSpPr>
        <p:spPr>
          <a:xfrm>
            <a:off x="4556867" y="466068"/>
            <a:ext cx="3366439" cy="433553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fr-FR"/>
              <a:t>Ateliers</a:t>
            </a:r>
            <a:br>
              <a:rPr lang="fr-FR"/>
            </a:br>
            <a:endParaRPr/>
          </a:p>
        </p:txBody>
      </p:sp>
      <p:sp>
        <p:nvSpPr>
          <p:cNvPr id="737" name="Google Shape;737;p57"/>
          <p:cNvSpPr txBox="1"/>
          <p:nvPr>
            <p:ph idx="1" type="body"/>
          </p:nvPr>
        </p:nvSpPr>
        <p:spPr>
          <a:xfrm>
            <a:off x="4556874" y="1046694"/>
            <a:ext cx="7635000" cy="51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spcBef>
                <a:spcPts val="0"/>
              </a:spcBef>
              <a:spcAft>
                <a:spcPts val="0"/>
              </a:spcAft>
              <a:buSzPts val="910"/>
              <a:buChar char="▬"/>
            </a:pPr>
            <a:r>
              <a:rPr b="1" lang="fr-FR"/>
              <a:t>Objectifs de l'atelier :</a:t>
            </a:r>
            <a:endParaRPr/>
          </a:p>
          <a:p>
            <a:pPr indent="-169274" lvl="1" marL="533293" rtl="0" algn="l">
              <a:spcBef>
                <a:spcPts val="1000"/>
              </a:spcBef>
              <a:spcAft>
                <a:spcPts val="0"/>
              </a:spcAft>
              <a:buSzPts val="1196"/>
              <a:buChar char="►"/>
            </a:pPr>
            <a:r>
              <a:rPr lang="fr-FR" sz="1316">
                <a:highlight>
                  <a:srgbClr val="FFFFFF"/>
                </a:highlight>
              </a:rPr>
              <a:t>Apprendre à écrire et utiliser du JSX dans un projet React.</a:t>
            </a:r>
            <a:endParaRPr sz="1316">
              <a:highlight>
                <a:srgbClr val="FFFFFF"/>
              </a:highlight>
            </a:endParaRPr>
          </a:p>
          <a:p>
            <a:pPr indent="-169423" lvl="1" marL="533293" rtl="0" algn="l">
              <a:spcBef>
                <a:spcPts val="1000"/>
              </a:spcBef>
              <a:spcAft>
                <a:spcPts val="0"/>
              </a:spcAft>
              <a:buSzPts val="1199"/>
              <a:buChar char="►"/>
            </a:pPr>
            <a:r>
              <a:rPr lang="fr-FR" sz="1335">
                <a:highlight>
                  <a:srgbClr val="FFFFFF"/>
                </a:highlight>
              </a:rPr>
              <a:t>Créer un composant de base.</a:t>
            </a:r>
            <a:endParaRPr sz="1335">
              <a:highlight>
                <a:srgbClr val="FFFFFF"/>
              </a:highlight>
            </a:endParaRPr>
          </a:p>
          <a:p>
            <a:pPr indent="-164376" lvl="1" marL="533293" rtl="0" algn="l">
              <a:spcBef>
                <a:spcPts val="1000"/>
              </a:spcBef>
              <a:spcAft>
                <a:spcPts val="0"/>
              </a:spcAft>
              <a:buSzPts val="1119"/>
              <a:buChar char="►"/>
            </a:pPr>
            <a:r>
              <a:rPr lang="fr-FR" sz="1316">
                <a:highlight>
                  <a:srgbClr val="FFFFFF"/>
                </a:highlight>
              </a:rPr>
              <a:t>Imbriquer des composants pour construire une interface simple.</a:t>
            </a:r>
            <a:endParaRPr sz="1551">
              <a:highlight>
                <a:srgbClr val="FFFFFF"/>
              </a:highlight>
            </a:endParaRPr>
          </a:p>
          <a:p>
            <a:pPr indent="-342831" lvl="0" marL="342831" rtl="0" algn="l">
              <a:spcBef>
                <a:spcPts val="1800"/>
              </a:spcBef>
              <a:spcAft>
                <a:spcPts val="0"/>
              </a:spcAft>
              <a:buSzPts val="910"/>
              <a:buChar char="▬"/>
            </a:pPr>
            <a:r>
              <a:rPr b="1" lang="fr-FR"/>
              <a:t>Énoncé de l'atelier :</a:t>
            </a:r>
            <a:endParaRPr/>
          </a:p>
          <a:p>
            <a:pPr indent="-170485" lvl="1" marL="533293" rtl="0" algn="l">
              <a:spcBef>
                <a:spcPts val="1000"/>
              </a:spcBef>
              <a:spcAft>
                <a:spcPts val="0"/>
              </a:spcAft>
              <a:buSzPts val="1215"/>
              <a:buChar char="►"/>
            </a:pPr>
            <a:r>
              <a:rPr lang="fr-FR" sz="1335">
                <a:highlight>
                  <a:srgbClr val="FFFFFF"/>
                </a:highlight>
              </a:rPr>
              <a:t>Écrivez des exemples de JSX en utilisant des balises HTML et des expressions JavaScript.</a:t>
            </a:r>
            <a:endParaRPr sz="1635"/>
          </a:p>
          <a:p>
            <a:pPr indent="-173052" lvl="1" marL="533293" rtl="0" algn="l">
              <a:spcBef>
                <a:spcPts val="1000"/>
              </a:spcBef>
              <a:spcAft>
                <a:spcPts val="0"/>
              </a:spcAft>
              <a:buSzPts val="1256"/>
              <a:buChar char="►"/>
            </a:pPr>
            <a:r>
              <a:rPr lang="fr-FR" sz="1375">
                <a:highlight>
                  <a:srgbClr val="FFFFFF"/>
                </a:highlight>
              </a:rPr>
              <a:t>Créez un composant qui affiche une liste de composants enfants.</a:t>
            </a:r>
            <a:endParaRPr sz="1375">
              <a:highlight>
                <a:srgbClr val="FFFFFF"/>
              </a:highlight>
            </a:endParaRPr>
          </a:p>
          <a:p>
            <a:pPr indent="-181395" lvl="1" marL="533293" rtl="0" algn="l">
              <a:spcBef>
                <a:spcPts val="1000"/>
              </a:spcBef>
              <a:spcAft>
                <a:spcPts val="0"/>
              </a:spcAft>
              <a:buSzPts val="1387"/>
              <a:buChar char="►"/>
            </a:pPr>
            <a:r>
              <a:rPr lang="fr-FR" sz="1387">
                <a:highlight>
                  <a:srgbClr val="FFFFFF"/>
                </a:highlight>
              </a:rPr>
              <a:t>Imbriquez les composants créés dans un composant parent pour afficher une interface complète.</a:t>
            </a:r>
            <a:endParaRPr sz="1387">
              <a:highlight>
                <a:srgbClr val="FFFFFF"/>
              </a:highlight>
            </a:endParaRPr>
          </a:p>
          <a:p>
            <a:pPr indent="-285046" lvl="0" marL="342831" rtl="0" algn="l">
              <a:spcBef>
                <a:spcPts val="1800"/>
              </a:spcBef>
              <a:spcAft>
                <a:spcPts val="0"/>
              </a:spcAft>
              <a:buSzPts val="910"/>
              <a:buNone/>
            </a:pPr>
            <a:r>
              <a:t/>
            </a:r>
            <a:endParaRPr/>
          </a:p>
          <a:p>
            <a:pPr indent="0" lvl="0" marL="40449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91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p58"/>
          <p:cNvSpPr txBox="1"/>
          <p:nvPr>
            <p:ph type="title"/>
          </p:nvPr>
        </p:nvSpPr>
        <p:spPr>
          <a:xfrm>
            <a:off x="587452" y="4029731"/>
            <a:ext cx="3383403" cy="833534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Arial"/>
              <a:buNone/>
            </a:pPr>
            <a:r>
              <a:rPr lang="fr-FR"/>
              <a:t>Messages clés à retenir</a:t>
            </a:r>
            <a:br>
              <a:rPr lang="fr-FR"/>
            </a:br>
            <a:endParaRPr/>
          </a:p>
        </p:txBody>
      </p:sp>
      <p:sp>
        <p:nvSpPr>
          <p:cNvPr id="743" name="Google Shape;743;p58"/>
          <p:cNvSpPr txBox="1"/>
          <p:nvPr>
            <p:ph idx="1" type="body"/>
          </p:nvPr>
        </p:nvSpPr>
        <p:spPr>
          <a:xfrm>
            <a:off x="4394200" y="390525"/>
            <a:ext cx="7415213" cy="5614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10000"/>
          </a:bodyPr>
          <a:lstStyle/>
          <a:p>
            <a:pPr indent="-358309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Le JSX combine la puissance de JavaScript avec la simplicité du HTML, facilitant ainsi la création d'éléments React.</a:t>
            </a:r>
            <a:endParaRPr/>
          </a:p>
          <a:p>
            <a:pPr indent="-333750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45017"/>
              <a:buChar char="▬"/>
            </a:pPr>
            <a:r>
              <a:rPr lang="fr-FR"/>
              <a:t>La syntaxe JSX permet de construire son UI en déclaratif plut</a:t>
            </a:r>
            <a:r>
              <a:rPr lang="fr-FR"/>
              <a:t>ôt qu’en impératif avec l’API du DOM.</a:t>
            </a:r>
            <a:endParaRPr/>
          </a:p>
          <a:p>
            <a:pPr indent="-358309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Les règles du JSX, telles que l'injection d'expression et la protection contre les attaques XSS, sont essentielles pour écrire un code sécurisé et efficace.</a:t>
            </a:r>
            <a:endParaRPr/>
          </a:p>
          <a:p>
            <a:pPr indent="-358309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L'imbrication des composants permet de créer des applications complexes et modulaires de manière structurée.</a:t>
            </a:r>
            <a:endParaRPr/>
          </a:p>
          <a:p>
            <a:pPr indent="-358309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La réutilisabilité des composants est un atout majeur de React, améliorant la maintenance et l'évolutivité des applications.</a:t>
            </a:r>
            <a:endParaRPr/>
          </a:p>
          <a:p>
            <a:pPr indent="-2677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499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7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59"/>
          <p:cNvSpPr txBox="1"/>
          <p:nvPr>
            <p:ph type="title"/>
          </p:nvPr>
        </p:nvSpPr>
        <p:spPr>
          <a:xfrm>
            <a:off x="587451" y="2068279"/>
            <a:ext cx="8113200" cy="1203000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Arial"/>
              <a:buNone/>
            </a:pPr>
            <a:r>
              <a:rPr lang="fr-FR"/>
              <a:t>Chapitre 4 - Les Props</a:t>
            </a:r>
            <a:br>
              <a:rPr lang="fr-FR"/>
            </a:br>
            <a:endParaRPr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p60"/>
          <p:cNvSpPr txBox="1"/>
          <p:nvPr>
            <p:ph type="title"/>
          </p:nvPr>
        </p:nvSpPr>
        <p:spPr>
          <a:xfrm>
            <a:off x="588101" y="810084"/>
            <a:ext cx="3382755" cy="136111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108000" lIns="108000" spcFirstLastPara="1" rIns="0" wrap="square" tIns="1080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7249"/>
              <a:buFont typeface="Arial"/>
              <a:buNone/>
            </a:pPr>
            <a:r>
              <a:rPr lang="fr-FR"/>
              <a:t>Objectifs pédagogiques</a:t>
            </a:r>
            <a:br>
              <a:rPr lang="fr-FR"/>
            </a:br>
            <a:endParaRPr/>
          </a:p>
        </p:txBody>
      </p:sp>
      <p:sp>
        <p:nvSpPr>
          <p:cNvPr id="754" name="Google Shape;754;p60"/>
          <p:cNvSpPr txBox="1"/>
          <p:nvPr>
            <p:ph idx="2" type="body"/>
          </p:nvPr>
        </p:nvSpPr>
        <p:spPr>
          <a:xfrm>
            <a:off x="5514975" y="592138"/>
            <a:ext cx="6327775" cy="57800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10000"/>
          </a:bodyPr>
          <a:lstStyle/>
          <a:p>
            <a:pPr indent="-335112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1 - Introduction et rappels ES6 / TypeScript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2 - Le framework React</a:t>
            </a:r>
            <a:endParaRPr>
              <a:solidFill>
                <a:srgbClr val="BFBFBF"/>
              </a:solidFill>
            </a:endParaRPr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3 - Le JSX et les composants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b="1" lang="fr-FR"/>
              <a:t>Chapitre 4 - Les Props</a:t>
            </a:r>
            <a:endParaRPr b="1"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5 - Le State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6 - Les Hooks</a:t>
            </a:r>
            <a:endParaRPr>
              <a:solidFill>
                <a:srgbClr val="BFBFBF"/>
              </a:solidFill>
            </a:endParaRPr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7 - Les événements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8 - Rendu conditionnel et liste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9 - Les formulaires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10 - Le routing et la navigation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11 - Introduction à </a:t>
            </a:r>
            <a:r>
              <a:rPr lang="fr-FR">
                <a:solidFill>
                  <a:srgbClr val="BFBFBF"/>
                </a:solidFill>
              </a:rPr>
              <a:t>l’</a:t>
            </a:r>
            <a:r>
              <a:rPr lang="fr-FR">
                <a:solidFill>
                  <a:srgbClr val="BFBFBF"/>
                </a:solidFill>
              </a:rPr>
              <a:t>architecture flux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12 - Les tests</a:t>
            </a:r>
            <a:endParaRPr/>
          </a:p>
          <a:p>
            <a:pPr indent="-259703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4999"/>
              <a:buNone/>
            </a:pPr>
            <a:r>
              <a:t/>
            </a:r>
            <a:endParaRPr/>
          </a:p>
        </p:txBody>
      </p:sp>
      <p:sp>
        <p:nvSpPr>
          <p:cNvPr id="755" name="Google Shape;755;p60"/>
          <p:cNvSpPr txBox="1"/>
          <p:nvPr>
            <p:ph idx="1" type="body"/>
          </p:nvPr>
        </p:nvSpPr>
        <p:spPr>
          <a:xfrm>
            <a:off x="1541604" y="2692859"/>
            <a:ext cx="5436429" cy="1993944"/>
          </a:xfrm>
          <a:prstGeom prst="rect">
            <a:avLst/>
          </a:prstGeom>
          <a:solidFill>
            <a:srgbClr val="7B0049"/>
          </a:solidFill>
          <a:ln>
            <a:noFill/>
          </a:ln>
        </p:spPr>
        <p:txBody>
          <a:bodyPr anchorCtr="0" anchor="t" bIns="144000" lIns="0" spcFirstLastPara="1" rIns="108000" wrap="square" tIns="45700">
            <a:normAutofit fontScale="70000"/>
          </a:bodyPr>
          <a:lstStyle/>
          <a:p>
            <a:pPr indent="-282575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64999"/>
              <a:buChar char="•"/>
            </a:pPr>
            <a:r>
              <a:rPr lang="fr-FR"/>
              <a:t>Comprendre le concept des props et leur rôle dans React.</a:t>
            </a:r>
            <a:endParaRPr/>
          </a:p>
          <a:p>
            <a:pPr indent="-282575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64999"/>
              <a:buChar char="•"/>
            </a:pPr>
            <a:r>
              <a:rPr lang="fr-FR"/>
              <a:t>Apprendre à transmettre des données aux composants via les props.</a:t>
            </a:r>
            <a:endParaRPr/>
          </a:p>
          <a:p>
            <a:pPr indent="-282575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64999"/>
              <a:buChar char="•"/>
            </a:pPr>
            <a:r>
              <a:rPr lang="fr-FR"/>
              <a:t>Savoir utiliser les props pour personnaliser les composants.</a:t>
            </a:r>
            <a:endParaRPr/>
          </a:p>
          <a:p>
            <a:pPr indent="-282575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64999"/>
              <a:buChar char="•"/>
            </a:pPr>
            <a:r>
              <a:rPr lang="fr-FR"/>
              <a:t>Explorer l'utilisation de la prop children pour imbriquer des composants.</a:t>
            </a:r>
            <a:endParaRPr/>
          </a:p>
          <a:p>
            <a:pPr indent="-230568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6499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9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p61"/>
          <p:cNvSpPr txBox="1"/>
          <p:nvPr>
            <p:ph type="title"/>
          </p:nvPr>
        </p:nvSpPr>
        <p:spPr>
          <a:xfrm>
            <a:off x="587452" y="4029731"/>
            <a:ext cx="3383403" cy="833534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Arial"/>
              <a:buNone/>
            </a:pPr>
            <a:r>
              <a:rPr lang="fr-FR"/>
              <a:t>Messages clés</a:t>
            </a:r>
            <a:br>
              <a:rPr lang="fr-FR"/>
            </a:br>
            <a:endParaRPr/>
          </a:p>
        </p:txBody>
      </p:sp>
      <p:sp>
        <p:nvSpPr>
          <p:cNvPr id="761" name="Google Shape;761;p61"/>
          <p:cNvSpPr txBox="1"/>
          <p:nvPr>
            <p:ph idx="1" type="body"/>
          </p:nvPr>
        </p:nvSpPr>
        <p:spPr>
          <a:xfrm>
            <a:off x="4394200" y="390525"/>
            <a:ext cx="7415213" cy="5614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50590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Les props sont un mécanisme permettant de transmettre des données des composants parents aux composants enfants.</a:t>
            </a:r>
            <a:endParaRPr/>
          </a:p>
          <a:p>
            <a:pPr indent="-35059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Les props sont immuables, ce qui garantit la stabilité et la prévisibilité des composants.</a:t>
            </a:r>
            <a:endParaRPr/>
          </a:p>
          <a:p>
            <a:pPr indent="-350590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La prop children est utilisée pour rendre de façon dynamique des éléments enfants au sein d'un composant. Cela favorise la séparation des préoccupations.</a:t>
            </a:r>
            <a:endParaRPr/>
          </a:p>
          <a:p>
            <a:pPr indent="-350590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Une bonne utilisation des props améliore la réutilisabilité et la modularité des composants.</a:t>
            </a:r>
            <a:endParaRPr/>
          </a:p>
          <a:p>
            <a:pPr indent="-243605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6"/>
          <p:cNvSpPr txBox="1"/>
          <p:nvPr>
            <p:ph type="title"/>
          </p:nvPr>
        </p:nvSpPr>
        <p:spPr>
          <a:xfrm>
            <a:off x="1486093" y="600374"/>
            <a:ext cx="10393179" cy="63929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b" bIns="108000" lIns="108000" spcFirstLastPara="1" rIns="0" wrap="square" tIns="108000">
            <a:spAutoFit/>
          </a:bodyPr>
          <a:lstStyle/>
          <a:p>
            <a:pPr indent="0" lvl="0" marL="0" rtl="0" algn="l">
              <a:lnSpc>
                <a:spcPct val="95142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Les étapes clés à respecter</a:t>
            </a:r>
            <a:endParaRPr/>
          </a:p>
        </p:txBody>
      </p:sp>
      <p:sp>
        <p:nvSpPr>
          <p:cNvPr id="362" name="Google Shape;362;p6"/>
          <p:cNvSpPr/>
          <p:nvPr/>
        </p:nvSpPr>
        <p:spPr>
          <a:xfrm rot="-5400000">
            <a:off x="2413716" y="1504064"/>
            <a:ext cx="5140688" cy="5413774"/>
          </a:xfrm>
          <a:custGeom>
            <a:rect b="b" l="l" r="r" t="t"/>
            <a:pathLst>
              <a:path extrusionOk="0" h="120000" w="120000">
                <a:moveTo>
                  <a:pt x="114953" y="68339"/>
                </a:moveTo>
                <a:cubicBezTo>
                  <a:pt x="110729" y="96401"/>
                  <a:pt x="86199" y="116809"/>
                  <a:pt x="57951" y="115763"/>
                </a:cubicBezTo>
                <a:cubicBezTo>
                  <a:pt x="29703" y="114716"/>
                  <a:pt x="6737" y="92548"/>
                  <a:pt x="4584" y="64250"/>
                </a:cubicBezTo>
                <a:cubicBezTo>
                  <a:pt x="2431" y="35952"/>
                  <a:pt x="21776" y="10539"/>
                  <a:pt x="49538" y="5197"/>
                </a:cubicBezTo>
                <a:cubicBezTo>
                  <a:pt x="77300" y="-145"/>
                  <a:pt x="104633" y="16285"/>
                  <a:pt x="113054" y="43377"/>
                </a:cubicBezTo>
                <a:lnTo>
                  <a:pt x="117352" y="43361"/>
                </a:lnTo>
                <a:lnTo>
                  <a:pt x="112723" y="59809"/>
                </a:lnTo>
                <a:lnTo>
                  <a:pt x="102799" y="43414"/>
                </a:lnTo>
                <a:lnTo>
                  <a:pt x="107084" y="43399"/>
                </a:lnTo>
                <a:lnTo>
                  <a:pt x="107084" y="43399"/>
                </a:lnTo>
                <a:cubicBezTo>
                  <a:pt x="98777" y="19353"/>
                  <a:pt x="74013" y="5352"/>
                  <a:pt x="49381" y="10775"/>
                </a:cubicBezTo>
                <a:cubicBezTo>
                  <a:pt x="24750" y="16198"/>
                  <a:pt x="7998" y="39339"/>
                  <a:pt x="10348" y="64696"/>
                </a:cubicBezTo>
                <a:cubicBezTo>
                  <a:pt x="12698" y="90053"/>
                  <a:pt x="33411" y="109651"/>
                  <a:pt x="58610" y="110360"/>
                </a:cubicBezTo>
                <a:cubicBezTo>
                  <a:pt x="83810" y="111070"/>
                  <a:pt x="105571" y="92669"/>
                  <a:pt x="109316" y="67483"/>
                </a:cubicBezTo>
                <a:close/>
              </a:path>
            </a:pathLst>
          </a:custGeom>
          <a:solidFill>
            <a:srgbClr val="D3E1D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" name="Google Shape;363;p6"/>
          <p:cNvSpPr/>
          <p:nvPr/>
        </p:nvSpPr>
        <p:spPr>
          <a:xfrm>
            <a:off x="5512944" y="1068812"/>
            <a:ext cx="3235772" cy="1454707"/>
          </a:xfrm>
          <a:prstGeom prst="roundRect">
            <a:avLst>
              <a:gd fmla="val 16667" name="adj"/>
            </a:avLst>
          </a:prstGeom>
          <a:solidFill>
            <a:srgbClr val="D3E1D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-FR" sz="1800" u="none" cap="none" strike="noStrike">
                <a:solidFill>
                  <a:srgbClr val="385438"/>
                </a:solidFill>
                <a:latin typeface="Arial"/>
                <a:ea typeface="Arial"/>
                <a:cs typeface="Arial"/>
                <a:sym typeface="Arial"/>
              </a:rPr>
              <a:t>Accueil/ Recueil 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385438"/>
              </a:buClr>
              <a:buSzPts val="1800"/>
              <a:buFont typeface="Arial"/>
              <a:buChar char="•"/>
            </a:pPr>
            <a:r>
              <a:rPr lang="fr-FR" sz="1800">
                <a:solidFill>
                  <a:srgbClr val="385438"/>
                </a:solidFill>
                <a:latin typeface="Arial"/>
                <a:ea typeface="Arial"/>
                <a:cs typeface="Arial"/>
                <a:sym typeface="Arial"/>
              </a:rPr>
              <a:t>Attentes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385438"/>
              </a:buClr>
              <a:buSzPts val="1800"/>
              <a:buFont typeface="Arial"/>
              <a:buChar char="•"/>
            </a:pPr>
            <a:r>
              <a:rPr lang="fr-FR" sz="1800">
                <a:solidFill>
                  <a:srgbClr val="385438"/>
                </a:solidFill>
                <a:latin typeface="Arial"/>
                <a:ea typeface="Arial"/>
                <a:cs typeface="Arial"/>
                <a:sym typeface="Arial"/>
              </a:rPr>
              <a:t>Métier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385438"/>
              </a:buClr>
              <a:buSzPts val="1800"/>
              <a:buFont typeface="Arial"/>
              <a:buChar char="•"/>
            </a:pPr>
            <a:r>
              <a:rPr lang="fr-FR" sz="1800">
                <a:solidFill>
                  <a:srgbClr val="385438"/>
                </a:solidFill>
                <a:latin typeface="Arial"/>
                <a:ea typeface="Arial"/>
                <a:cs typeface="Arial"/>
                <a:sym typeface="Arial"/>
              </a:rPr>
              <a:t>Connaissances</a:t>
            </a:r>
            <a:endParaRPr/>
          </a:p>
        </p:txBody>
      </p:sp>
      <p:sp>
        <p:nvSpPr>
          <p:cNvPr id="364" name="Google Shape;364;p6"/>
          <p:cNvSpPr/>
          <p:nvPr/>
        </p:nvSpPr>
        <p:spPr>
          <a:xfrm>
            <a:off x="7831252" y="1537250"/>
            <a:ext cx="3784761" cy="1454707"/>
          </a:xfrm>
          <a:prstGeom prst="roundRect">
            <a:avLst>
              <a:gd fmla="val 16667" name="adj"/>
            </a:avLst>
          </a:prstGeom>
          <a:solidFill>
            <a:srgbClr val="BAD0BA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>
                <a:solidFill>
                  <a:srgbClr val="385438"/>
                </a:solidFill>
                <a:latin typeface="Arial"/>
                <a:ea typeface="Arial"/>
                <a:cs typeface="Arial"/>
                <a:sym typeface="Arial"/>
              </a:rPr>
              <a:t>Intro, Objectifs de la formation</a:t>
            </a:r>
            <a:endParaRPr/>
          </a:p>
        </p:txBody>
      </p:sp>
      <p:sp>
        <p:nvSpPr>
          <p:cNvPr id="365" name="Google Shape;365;p6"/>
          <p:cNvSpPr/>
          <p:nvPr/>
        </p:nvSpPr>
        <p:spPr>
          <a:xfrm>
            <a:off x="1499627" y="994288"/>
            <a:ext cx="3235772" cy="1985822"/>
          </a:xfrm>
          <a:prstGeom prst="roundRect">
            <a:avLst>
              <a:gd fmla="val 16667" name="adj"/>
            </a:avLst>
          </a:prstGeom>
          <a:solidFill>
            <a:srgbClr val="D3E1D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>
                <a:solidFill>
                  <a:srgbClr val="385438"/>
                </a:solidFill>
                <a:latin typeface="Arial"/>
                <a:ea typeface="Arial"/>
                <a:cs typeface="Arial"/>
                <a:sym typeface="Arial"/>
              </a:rPr>
              <a:t>Retour sur : 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385438"/>
              </a:buClr>
              <a:buSzPts val="1800"/>
              <a:buFont typeface="Arial"/>
              <a:buChar char="•"/>
            </a:pPr>
            <a:r>
              <a:rPr lang="fr-FR" sz="1800">
                <a:solidFill>
                  <a:srgbClr val="385438"/>
                </a:solidFill>
                <a:latin typeface="Arial"/>
                <a:ea typeface="Arial"/>
                <a:cs typeface="Arial"/>
                <a:sym typeface="Arial"/>
              </a:rPr>
              <a:t>Attentes / OK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385438"/>
              </a:buClr>
              <a:buSzPts val="1800"/>
              <a:buFont typeface="Arial"/>
              <a:buChar char="•"/>
            </a:pPr>
            <a:r>
              <a:rPr lang="fr-FR" sz="1800">
                <a:solidFill>
                  <a:srgbClr val="385438"/>
                </a:solidFill>
                <a:latin typeface="Arial"/>
                <a:ea typeface="Arial"/>
                <a:cs typeface="Arial"/>
                <a:sym typeface="Arial"/>
              </a:rPr>
              <a:t>Métier / en phase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385438"/>
              </a:buClr>
              <a:buSzPts val="1800"/>
              <a:buFont typeface="Arial"/>
              <a:buChar char="•"/>
            </a:pPr>
            <a:r>
              <a:rPr lang="fr-FR" sz="1800">
                <a:solidFill>
                  <a:srgbClr val="385438"/>
                </a:solidFill>
                <a:latin typeface="Arial"/>
                <a:ea typeface="Arial"/>
                <a:cs typeface="Arial"/>
                <a:sym typeface="Arial"/>
              </a:rPr>
              <a:t>Acquisition de connaissances </a:t>
            </a:r>
            <a:r>
              <a:rPr b="1" lang="fr-FR" sz="1800">
                <a:solidFill>
                  <a:srgbClr val="385438"/>
                </a:solidFill>
                <a:latin typeface="Arial"/>
                <a:ea typeface="Arial"/>
                <a:cs typeface="Arial"/>
                <a:sym typeface="Arial"/>
              </a:rPr>
              <a:t>Complémentaires</a:t>
            </a:r>
            <a:endParaRPr/>
          </a:p>
        </p:txBody>
      </p:sp>
      <p:sp>
        <p:nvSpPr>
          <p:cNvPr id="366" name="Google Shape;366;p6"/>
          <p:cNvSpPr/>
          <p:nvPr/>
        </p:nvSpPr>
        <p:spPr>
          <a:xfrm rot="-5400000">
            <a:off x="6982409" y="3065948"/>
            <a:ext cx="1557383" cy="1640115"/>
          </a:xfrm>
          <a:custGeom>
            <a:rect b="b" l="l" r="r" t="t"/>
            <a:pathLst>
              <a:path extrusionOk="0" h="120000" w="120000">
                <a:moveTo>
                  <a:pt x="111914" y="67878"/>
                </a:moveTo>
                <a:cubicBezTo>
                  <a:pt x="107910" y="94643"/>
                  <a:pt x="84485" y="114042"/>
                  <a:pt x="57639" y="112825"/>
                </a:cubicBezTo>
                <a:cubicBezTo>
                  <a:pt x="30792" y="111607"/>
                  <a:pt x="9192" y="90167"/>
                  <a:pt x="7593" y="63147"/>
                </a:cubicBezTo>
                <a:cubicBezTo>
                  <a:pt x="5994" y="36127"/>
                  <a:pt x="24911" y="12254"/>
                  <a:pt x="51424" y="7832"/>
                </a:cubicBezTo>
                <a:cubicBezTo>
                  <a:pt x="77937" y="3410"/>
                  <a:pt x="103484" y="19868"/>
                  <a:pt x="110617" y="45965"/>
                </a:cubicBezTo>
                <a:lnTo>
                  <a:pt x="117831" y="45965"/>
                </a:lnTo>
                <a:lnTo>
                  <a:pt x="105000" y="60000"/>
                </a:lnTo>
                <a:lnTo>
                  <a:pt x="87831" y="45965"/>
                </a:lnTo>
                <a:lnTo>
                  <a:pt x="94938" y="45965"/>
                </a:lnTo>
                <a:lnTo>
                  <a:pt x="94938" y="45965"/>
                </a:lnTo>
                <a:cubicBezTo>
                  <a:pt x="88095" y="27882"/>
                  <a:pt x="69292" y="17837"/>
                  <a:pt x="51004" y="22493"/>
                </a:cubicBezTo>
                <a:cubicBezTo>
                  <a:pt x="32715" y="27150"/>
                  <a:pt x="20618" y="45062"/>
                  <a:pt x="22738" y="64347"/>
                </a:cubicBezTo>
                <a:cubicBezTo>
                  <a:pt x="24858" y="83633"/>
                  <a:pt x="40536" y="98305"/>
                  <a:pt x="59372" y="98630"/>
                </a:cubicBezTo>
                <a:cubicBezTo>
                  <a:pt x="78208" y="98954"/>
                  <a:pt x="94355" y="84831"/>
                  <a:pt x="97100" y="65630"/>
                </a:cubicBezTo>
                <a:close/>
              </a:path>
            </a:pathLst>
          </a:custGeom>
          <a:solidFill>
            <a:schemeClr val="accent1"/>
          </a:solidFill>
          <a:ln cap="flat" cmpd="sng" w="10775">
            <a:solidFill>
              <a:srgbClr val="17231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" name="Google Shape;367;p6"/>
          <p:cNvSpPr/>
          <p:nvPr/>
        </p:nvSpPr>
        <p:spPr>
          <a:xfrm>
            <a:off x="385468" y="2741598"/>
            <a:ext cx="3005864" cy="1923099"/>
          </a:xfrm>
          <a:prstGeom prst="roundRect">
            <a:avLst>
              <a:gd fmla="val 16667" name="adj"/>
            </a:avLst>
          </a:prstGeom>
          <a:solidFill>
            <a:srgbClr val="BAD0BA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>
                <a:solidFill>
                  <a:srgbClr val="385438"/>
                </a:solidFill>
                <a:latin typeface="Arial"/>
                <a:ea typeface="Arial"/>
                <a:cs typeface="Arial"/>
                <a:sym typeface="Arial"/>
              </a:rPr>
              <a:t>Ce qu’il faut retenir</a:t>
            </a:r>
            <a:endParaRPr/>
          </a:p>
        </p:txBody>
      </p:sp>
      <p:sp>
        <p:nvSpPr>
          <p:cNvPr id="368" name="Google Shape;368;p6"/>
          <p:cNvSpPr txBox="1"/>
          <p:nvPr/>
        </p:nvSpPr>
        <p:spPr>
          <a:xfrm>
            <a:off x="3457001" y="3624511"/>
            <a:ext cx="303159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>
                <a:solidFill>
                  <a:srgbClr val="80A880"/>
                </a:solidFill>
                <a:latin typeface="Arial"/>
                <a:ea typeface="Arial"/>
                <a:cs typeface="Arial"/>
                <a:sym typeface="Arial"/>
              </a:rPr>
              <a:t>Durée totale de la formation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62"/>
          <p:cNvSpPr txBox="1"/>
          <p:nvPr>
            <p:ph type="title"/>
          </p:nvPr>
        </p:nvSpPr>
        <p:spPr>
          <a:xfrm>
            <a:off x="297608" y="2766075"/>
            <a:ext cx="3095298" cy="771979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</a:pPr>
            <a:r>
              <a:rPr lang="fr-FR"/>
              <a:t>Questions rebonds</a:t>
            </a:r>
            <a:br>
              <a:rPr lang="fr-FR"/>
            </a:br>
            <a:endParaRPr/>
          </a:p>
        </p:txBody>
      </p:sp>
      <p:sp>
        <p:nvSpPr>
          <p:cNvPr id="767" name="Google Shape;767;p62"/>
          <p:cNvSpPr txBox="1"/>
          <p:nvPr>
            <p:ph idx="1" type="body"/>
          </p:nvPr>
        </p:nvSpPr>
        <p:spPr>
          <a:xfrm>
            <a:off x="7472363" y="1082675"/>
            <a:ext cx="4572000" cy="49323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62500" lnSpcReduction="20000"/>
          </a:bodyPr>
          <a:lstStyle/>
          <a:p>
            <a:pPr indent="-34285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Comment avez-vous géré la transmission de données entre différents composants ou modules dans vos projets précédents ?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Avez-vous déjà rencontré des situations où il était difficile de maintenir la synchronisation des données entre plusieurs composants ? Comment les avez-vous résolues ?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Quelle est votre approche pour s'assurer que les composants reçoivent les bonnes données sans erreurs ?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Pouvez-vous donner un exemple de situation où la réutilisabilité des composants aurait simplifié un projet sur lequel vous avez travaillé ?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Comment géreriez-vous les scénarios où un composant enfant doit communiquer des informations au composant parent ?</a:t>
            </a:r>
            <a:endParaRPr/>
          </a:p>
          <a:p>
            <a:pPr indent="-275800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499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63"/>
          <p:cNvSpPr txBox="1"/>
          <p:nvPr>
            <p:ph type="title"/>
          </p:nvPr>
        </p:nvSpPr>
        <p:spPr>
          <a:xfrm>
            <a:off x="1257005" y="367779"/>
            <a:ext cx="9677990" cy="771979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1 : Définition des props (transmission de données, readonly)</a:t>
            </a:r>
            <a:br>
              <a:rPr lang="fr-FR"/>
            </a:br>
            <a:endParaRPr/>
          </a:p>
        </p:txBody>
      </p:sp>
      <p:sp>
        <p:nvSpPr>
          <p:cNvPr id="773" name="Google Shape;773;p63"/>
          <p:cNvSpPr txBox="1"/>
          <p:nvPr>
            <p:ph idx="1" type="body"/>
          </p:nvPr>
        </p:nvSpPr>
        <p:spPr>
          <a:xfrm>
            <a:off x="4788067" y="2238374"/>
            <a:ext cx="5919788" cy="4246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Rôle des props dans React.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Transmission des données par les props.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Les props sont en lecture seule (readonly).</a:t>
            </a:r>
            <a:endParaRPr/>
          </a:p>
          <a:p>
            <a:pPr indent="-235557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  <p:pic>
        <p:nvPicPr>
          <p:cNvPr descr="Une image contenant texte, capture d’écran, affichage, logiciel&#10;&#10;Description générée automatiquement" id="774" name="Google Shape;774;p6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8663" y="3918856"/>
            <a:ext cx="4878282" cy="2939143"/>
          </a:xfrm>
          <a:prstGeom prst="rect">
            <a:avLst/>
          </a:prstGeom>
          <a:noFill/>
          <a:ln>
            <a:noFill/>
          </a:ln>
        </p:spPr>
      </p:pic>
      <p:pic>
        <p:nvPicPr>
          <p:cNvPr id="775" name="Google Shape;775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86950" y="4975348"/>
            <a:ext cx="7205050" cy="12871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9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p64"/>
          <p:cNvSpPr txBox="1"/>
          <p:nvPr>
            <p:ph type="title"/>
          </p:nvPr>
        </p:nvSpPr>
        <p:spPr>
          <a:xfrm>
            <a:off x="1257005" y="367779"/>
            <a:ext cx="9677990" cy="771979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2 : Envoyer des props</a:t>
            </a:r>
            <a:br>
              <a:rPr lang="fr-FR"/>
            </a:br>
            <a:endParaRPr/>
          </a:p>
        </p:txBody>
      </p:sp>
      <p:sp>
        <p:nvSpPr>
          <p:cNvPr id="781" name="Google Shape;781;p64"/>
          <p:cNvSpPr txBox="1"/>
          <p:nvPr>
            <p:ph idx="1" type="body"/>
          </p:nvPr>
        </p:nvSpPr>
        <p:spPr>
          <a:xfrm>
            <a:off x="4788067" y="2238374"/>
            <a:ext cx="5919788" cy="4246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Transmission des données via les props.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Définir et passer des props aux composants.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Faciliter la communication entre les composants.</a:t>
            </a:r>
            <a:endParaRPr/>
          </a:p>
          <a:p>
            <a:pPr indent="-235557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  <p:pic>
        <p:nvPicPr>
          <p:cNvPr descr="Une image contenant texte, capture d’écran, affichage, logiciel&#10;&#10;Description générée automatiquement" id="782" name="Google Shape;782;p6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9899" y="2873828"/>
            <a:ext cx="4306895" cy="39841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6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p65"/>
          <p:cNvSpPr txBox="1"/>
          <p:nvPr>
            <p:ph type="title"/>
          </p:nvPr>
        </p:nvSpPr>
        <p:spPr>
          <a:xfrm>
            <a:off x="1257005" y="367779"/>
            <a:ext cx="9678000" cy="13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3 : Accéder aux props</a:t>
            </a:r>
            <a:br>
              <a:rPr lang="fr-FR"/>
            </a:br>
            <a:endParaRPr/>
          </a:p>
        </p:txBody>
      </p:sp>
      <p:sp>
        <p:nvSpPr>
          <p:cNvPr id="788" name="Google Shape;788;p65"/>
          <p:cNvSpPr txBox="1"/>
          <p:nvPr>
            <p:ph idx="1" type="body"/>
          </p:nvPr>
        </p:nvSpPr>
        <p:spPr>
          <a:xfrm>
            <a:off x="4788067" y="2238374"/>
            <a:ext cx="5919788" cy="4246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Accéder aux props dans les composants via le paramètre props.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Exemples d'utilisation des props par destructuration.</a:t>
            </a:r>
            <a:endParaRPr/>
          </a:p>
          <a:p>
            <a:pPr indent="-235557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  <p:pic>
        <p:nvPicPr>
          <p:cNvPr descr="Une image contenant texte, capture d’écran, affichage, logiciel&#10;&#10;Description générée automatiquement" id="789" name="Google Shape;789;p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2967" y="3079102"/>
            <a:ext cx="3911188" cy="37788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3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66"/>
          <p:cNvSpPr txBox="1"/>
          <p:nvPr>
            <p:ph type="title"/>
          </p:nvPr>
        </p:nvSpPr>
        <p:spPr>
          <a:xfrm>
            <a:off x="1257005" y="367779"/>
            <a:ext cx="9677990" cy="771979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4 : La props children</a:t>
            </a:r>
            <a:br>
              <a:rPr lang="fr-FR"/>
            </a:br>
            <a:endParaRPr/>
          </a:p>
        </p:txBody>
      </p:sp>
      <p:sp>
        <p:nvSpPr>
          <p:cNvPr id="795" name="Google Shape;795;p66"/>
          <p:cNvSpPr txBox="1"/>
          <p:nvPr>
            <p:ph idx="1" type="body"/>
          </p:nvPr>
        </p:nvSpPr>
        <p:spPr>
          <a:xfrm>
            <a:off x="4788067" y="2238374"/>
            <a:ext cx="5919788" cy="4246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Utilisation de la prop spéciale children.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Passer du contenu JSX comme enfants.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Avantages de children pour la composition des composants.</a:t>
            </a:r>
            <a:endParaRPr/>
          </a:p>
          <a:p>
            <a:pPr indent="-235557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p67"/>
          <p:cNvSpPr txBox="1"/>
          <p:nvPr>
            <p:ph type="title"/>
          </p:nvPr>
        </p:nvSpPr>
        <p:spPr>
          <a:xfrm>
            <a:off x="4556867" y="466068"/>
            <a:ext cx="3366439" cy="433553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fr-FR"/>
              <a:t>Ateliers</a:t>
            </a:r>
            <a:br>
              <a:rPr lang="fr-FR"/>
            </a:br>
            <a:endParaRPr/>
          </a:p>
        </p:txBody>
      </p:sp>
      <p:sp>
        <p:nvSpPr>
          <p:cNvPr id="801" name="Google Shape;801;p67"/>
          <p:cNvSpPr txBox="1"/>
          <p:nvPr>
            <p:ph idx="1" type="body"/>
          </p:nvPr>
        </p:nvSpPr>
        <p:spPr>
          <a:xfrm>
            <a:off x="4556875" y="1104075"/>
            <a:ext cx="7635000" cy="39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spcBef>
                <a:spcPts val="0"/>
              </a:spcBef>
              <a:spcAft>
                <a:spcPts val="0"/>
              </a:spcAft>
              <a:buSzPts val="910"/>
              <a:buChar char="▬"/>
            </a:pPr>
            <a:r>
              <a:rPr b="1" lang="fr-FR"/>
              <a:t>Objectifs de l'atelier :</a:t>
            </a:r>
            <a:endParaRPr/>
          </a:p>
          <a:p>
            <a:pPr indent="-170485" lvl="1" marL="533293" rtl="0" algn="l">
              <a:spcBef>
                <a:spcPts val="1000"/>
              </a:spcBef>
              <a:spcAft>
                <a:spcPts val="0"/>
              </a:spcAft>
              <a:buSzPts val="1215"/>
              <a:buChar char="►"/>
            </a:pPr>
            <a:r>
              <a:rPr lang="fr-FR" sz="1335">
                <a:highlight>
                  <a:srgbClr val="FFFFFF"/>
                </a:highlight>
              </a:rPr>
              <a:t>Apprendre à définir et utiliser des props dans des composants React.</a:t>
            </a:r>
            <a:endParaRPr sz="1635"/>
          </a:p>
          <a:p>
            <a:pPr indent="-170485" lvl="1" marL="533293" rtl="0" algn="l">
              <a:spcBef>
                <a:spcPts val="1200"/>
              </a:spcBef>
              <a:spcAft>
                <a:spcPts val="0"/>
              </a:spcAft>
              <a:buSzPts val="1215"/>
              <a:buChar char="►"/>
            </a:pPr>
            <a:r>
              <a:rPr lang="fr-FR" sz="1335">
                <a:highlight>
                  <a:srgbClr val="FFFFFF"/>
                </a:highlight>
              </a:rPr>
              <a:t>Créer des composants personnalisés en utilisant différentes props.</a:t>
            </a:r>
            <a:endParaRPr sz="1335">
              <a:highlight>
                <a:srgbClr val="FFFFFF"/>
              </a:highlight>
            </a:endParaRPr>
          </a:p>
          <a:p>
            <a:pPr indent="-169912" lvl="1" marL="533293" rtl="0" algn="l">
              <a:spcBef>
                <a:spcPts val="1200"/>
              </a:spcBef>
              <a:spcAft>
                <a:spcPts val="0"/>
              </a:spcAft>
              <a:buSzPts val="1206"/>
              <a:buChar char="►"/>
            </a:pPr>
            <a:r>
              <a:rPr lang="fr-FR" sz="1358">
                <a:highlight>
                  <a:srgbClr val="FFFFFF"/>
                </a:highlight>
              </a:rPr>
              <a:t>Explorer l'utilisation de la prop children pour rendre des éléments enfants.</a:t>
            </a:r>
            <a:endParaRPr sz="1593">
              <a:highlight>
                <a:srgbClr val="FFFFFF"/>
              </a:highlight>
            </a:endParaRPr>
          </a:p>
          <a:p>
            <a:pPr indent="-342831" lvl="0" marL="342831" rtl="0" algn="l">
              <a:spcBef>
                <a:spcPts val="1800"/>
              </a:spcBef>
              <a:spcAft>
                <a:spcPts val="0"/>
              </a:spcAft>
              <a:buSzPts val="910"/>
              <a:buChar char="▬"/>
            </a:pPr>
            <a:r>
              <a:rPr b="1" lang="fr-FR"/>
              <a:t>Énoncé de l'atelier :</a:t>
            </a:r>
            <a:endParaRPr/>
          </a:p>
          <a:p>
            <a:pPr indent="-168244" lvl="1" marL="533293" rtl="0" algn="l">
              <a:spcBef>
                <a:spcPts val="1000"/>
              </a:spcBef>
              <a:spcAft>
                <a:spcPts val="0"/>
              </a:spcAft>
              <a:buSzPts val="1180"/>
              <a:buChar char="►"/>
            </a:pPr>
            <a:r>
              <a:rPr lang="fr-FR" sz="1300">
                <a:highlight>
                  <a:srgbClr val="FFFFFF"/>
                </a:highlight>
              </a:rPr>
              <a:t>Créez un composant réutilisable qui affiche un contenu différent en fonction de ses props.</a:t>
            </a:r>
            <a:endParaRPr sz="1300">
              <a:highlight>
                <a:srgbClr val="FFFFFF"/>
              </a:highlight>
            </a:endParaRPr>
          </a:p>
          <a:p>
            <a:pPr indent="-169514" lvl="1" marL="533293" rtl="0" algn="l">
              <a:spcBef>
                <a:spcPts val="1000"/>
              </a:spcBef>
              <a:spcAft>
                <a:spcPts val="0"/>
              </a:spcAft>
              <a:buSzPts val="1200"/>
              <a:buChar char="►"/>
            </a:pPr>
            <a:r>
              <a:rPr lang="fr-FR" sz="1300">
                <a:highlight>
                  <a:srgbClr val="FFFFFF"/>
                </a:highlight>
              </a:rPr>
              <a:t>Créez un composant parent qui affiche une liste du composant précédent en utilisant une liste de props.</a:t>
            </a:r>
            <a:endParaRPr sz="1300">
              <a:highlight>
                <a:srgbClr val="FFFFFF"/>
              </a:highlight>
            </a:endParaRPr>
          </a:p>
          <a:p>
            <a:pPr indent="-168244" lvl="1" marL="533293" rtl="0" algn="l">
              <a:spcBef>
                <a:spcPts val="1000"/>
              </a:spcBef>
              <a:spcAft>
                <a:spcPts val="0"/>
              </a:spcAft>
              <a:buSzPts val="1180"/>
              <a:buChar char="►"/>
            </a:pPr>
            <a:r>
              <a:rPr lang="fr-FR" sz="1300">
                <a:highlight>
                  <a:srgbClr val="FFFFFF"/>
                </a:highlight>
              </a:rPr>
              <a:t>Utilisez la prop children pour imbriquer des composants enfants dans un composant parent représentant un layout.</a:t>
            </a:r>
            <a:endParaRPr sz="1600"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5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" name="Google Shape;806;p68"/>
          <p:cNvSpPr txBox="1"/>
          <p:nvPr>
            <p:ph type="title"/>
          </p:nvPr>
        </p:nvSpPr>
        <p:spPr>
          <a:xfrm>
            <a:off x="587452" y="4029731"/>
            <a:ext cx="3383403" cy="833534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Arial"/>
              <a:buNone/>
            </a:pPr>
            <a:r>
              <a:rPr lang="fr-FR"/>
              <a:t>Messages clés à retenir</a:t>
            </a:r>
            <a:br>
              <a:rPr lang="fr-FR"/>
            </a:br>
            <a:endParaRPr/>
          </a:p>
        </p:txBody>
      </p:sp>
      <p:sp>
        <p:nvSpPr>
          <p:cNvPr id="807" name="Google Shape;807;p68"/>
          <p:cNvSpPr txBox="1"/>
          <p:nvPr>
            <p:ph idx="1" type="body"/>
          </p:nvPr>
        </p:nvSpPr>
        <p:spPr>
          <a:xfrm>
            <a:off x="4394200" y="390525"/>
            <a:ext cx="7415213" cy="5614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Les props permettent de transmettre des données et des fonctions des composants parents aux composants enfants de manière immuable.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Les composants fonctionnels accèdent aux props via un paramètre spécial de type readonly object.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La prop children permet de rendre dynamiquement des éléments enfants dans un composant, améliorant ainsi la flexibilité de l'interface utilisateur.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L'utilisation correcte des props garantit la modularité et la réutilisabilité des composants, facilitant la maintenance du code.</a:t>
            </a:r>
            <a:endParaRPr/>
          </a:p>
          <a:p>
            <a:pPr indent="-342830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La validation des types de props (via TypeScript) peut aider à prévenir les erreurs et à assurer la robustesse des composants.</a:t>
            </a:r>
            <a:endParaRPr/>
          </a:p>
          <a:p>
            <a:pPr indent="-251654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499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p69"/>
          <p:cNvSpPr txBox="1"/>
          <p:nvPr>
            <p:ph type="title"/>
          </p:nvPr>
        </p:nvSpPr>
        <p:spPr>
          <a:xfrm>
            <a:off x="587451" y="2068279"/>
            <a:ext cx="8113200" cy="1203000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Arial"/>
              <a:buNone/>
            </a:pPr>
            <a:r>
              <a:rPr lang="fr-FR"/>
              <a:t>Chapitre 5 - Le State</a:t>
            </a:r>
            <a:br>
              <a:rPr lang="fr-FR"/>
            </a:br>
            <a:endParaRPr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6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p70"/>
          <p:cNvSpPr txBox="1"/>
          <p:nvPr>
            <p:ph type="title"/>
          </p:nvPr>
        </p:nvSpPr>
        <p:spPr>
          <a:xfrm>
            <a:off x="588101" y="810084"/>
            <a:ext cx="3382755" cy="136111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108000" lIns="108000" spcFirstLastPara="1" rIns="0" wrap="square" tIns="1080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7249"/>
              <a:buFont typeface="Arial"/>
              <a:buNone/>
            </a:pPr>
            <a:r>
              <a:rPr lang="fr-FR"/>
              <a:t>Objectifs pédagogiques</a:t>
            </a:r>
            <a:br>
              <a:rPr lang="fr-FR"/>
            </a:br>
            <a:endParaRPr/>
          </a:p>
        </p:txBody>
      </p:sp>
      <p:sp>
        <p:nvSpPr>
          <p:cNvPr id="818" name="Google Shape;818;p70"/>
          <p:cNvSpPr txBox="1"/>
          <p:nvPr>
            <p:ph idx="2" type="body"/>
          </p:nvPr>
        </p:nvSpPr>
        <p:spPr>
          <a:xfrm>
            <a:off x="5514975" y="592138"/>
            <a:ext cx="6327775" cy="57800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20000"/>
          </a:bodyPr>
          <a:lstStyle/>
          <a:p>
            <a:pPr indent="-34285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D8D8D8"/>
                </a:solidFill>
              </a:rPr>
              <a:t>Chapitre 1 - Introduction et rappels ES6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D8D8D8"/>
                </a:solidFill>
              </a:rPr>
              <a:t>Chapitre 2 - Le framework React.js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b="1" lang="fr-FR">
                <a:solidFill>
                  <a:srgbClr val="D8D8D8"/>
                </a:solidFill>
              </a:rPr>
              <a:t>Chapitre 3 - Le JSX et les composants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D8D8D8"/>
                </a:solidFill>
              </a:rPr>
              <a:t>Chapitre 4 - Les props</a:t>
            </a:r>
            <a:endParaRPr>
              <a:solidFill>
                <a:srgbClr val="D8D8D8"/>
              </a:solidFill>
            </a:endParaRPr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b="1" lang="fr-FR"/>
              <a:t>Chapitre 5 - Le State	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6 - Les Hooks</a:t>
            </a:r>
            <a:endParaRPr>
              <a:solidFill>
                <a:srgbClr val="BFBFBF"/>
              </a:solidFill>
            </a:endParaRPr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7 - Les événements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8 - Rendu conditionnel et liste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9 - Les formulaires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10 - Le routing et la navigation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11 - Introduction à </a:t>
            </a:r>
            <a:r>
              <a:rPr lang="fr-FR">
                <a:solidFill>
                  <a:srgbClr val="BFBFBF"/>
                </a:solidFill>
              </a:rPr>
              <a:t>l’</a:t>
            </a:r>
            <a:r>
              <a:rPr lang="fr-FR">
                <a:solidFill>
                  <a:srgbClr val="BFBFBF"/>
                </a:solidFill>
              </a:rPr>
              <a:t>architecture flux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12 - Les tests</a:t>
            </a:r>
            <a:endParaRPr/>
          </a:p>
          <a:p>
            <a:pPr indent="-259703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4999"/>
              <a:buNone/>
            </a:pPr>
            <a:r>
              <a:t/>
            </a:r>
            <a:endParaRPr/>
          </a:p>
        </p:txBody>
      </p:sp>
      <p:sp>
        <p:nvSpPr>
          <p:cNvPr id="819" name="Google Shape;819;p70"/>
          <p:cNvSpPr txBox="1"/>
          <p:nvPr>
            <p:ph idx="1" type="body"/>
          </p:nvPr>
        </p:nvSpPr>
        <p:spPr>
          <a:xfrm>
            <a:off x="1541604" y="2692859"/>
            <a:ext cx="5436429" cy="1993944"/>
          </a:xfrm>
          <a:prstGeom prst="rect">
            <a:avLst/>
          </a:prstGeom>
          <a:solidFill>
            <a:srgbClr val="7B0049"/>
          </a:solidFill>
          <a:ln>
            <a:noFill/>
          </a:ln>
        </p:spPr>
        <p:txBody>
          <a:bodyPr anchorCtr="0" anchor="t" bIns="144000" lIns="0" spcFirstLastPara="1" rIns="108000" wrap="square" tIns="45700">
            <a:normAutofit fontScale="92500" lnSpcReduction="20000"/>
          </a:bodyPr>
          <a:lstStyle/>
          <a:p>
            <a:pPr indent="-293719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64999"/>
              <a:buChar char="•"/>
            </a:pPr>
            <a:r>
              <a:rPr lang="fr-FR"/>
              <a:t>Comprendre le concept de state dans React et son rôle dans la gestion de l'état des composants.</a:t>
            </a:r>
            <a:endParaRPr/>
          </a:p>
          <a:p>
            <a:pPr indent="-293718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64999"/>
              <a:buChar char="•"/>
            </a:pPr>
            <a:r>
              <a:rPr lang="fr-FR"/>
              <a:t>Apprendre à initialiser et à mettre à jour le state des composants.</a:t>
            </a:r>
            <a:endParaRPr/>
          </a:p>
          <a:p>
            <a:pPr indent="-293719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64999"/>
              <a:buChar char="•"/>
            </a:pPr>
            <a:r>
              <a:rPr lang="fr-FR"/>
              <a:t>Connaître les meilleures pratiques pour gérer le state et les mises à jour des composants.</a:t>
            </a:r>
            <a:endParaRPr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3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p71"/>
          <p:cNvSpPr txBox="1"/>
          <p:nvPr>
            <p:ph type="title"/>
          </p:nvPr>
        </p:nvSpPr>
        <p:spPr>
          <a:xfrm>
            <a:off x="587452" y="4029731"/>
            <a:ext cx="3383403" cy="833534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Arial"/>
              <a:buNone/>
            </a:pPr>
            <a:r>
              <a:rPr lang="fr-FR"/>
              <a:t>Messages clés</a:t>
            </a:r>
            <a:br>
              <a:rPr lang="fr-FR"/>
            </a:br>
            <a:endParaRPr/>
          </a:p>
        </p:txBody>
      </p:sp>
      <p:sp>
        <p:nvSpPr>
          <p:cNvPr id="825" name="Google Shape;825;p71"/>
          <p:cNvSpPr txBox="1"/>
          <p:nvPr>
            <p:ph idx="1" type="body"/>
          </p:nvPr>
        </p:nvSpPr>
        <p:spPr>
          <a:xfrm>
            <a:off x="4394200" y="390525"/>
            <a:ext cx="7415213" cy="5614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58309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Le state est utilisé pour gérer les données internes d'un composant qui peuvent changer au fil du temps.</a:t>
            </a:r>
            <a:endParaRPr/>
          </a:p>
          <a:p>
            <a:pPr indent="-358308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La méthode setState permet de mettre à jour le state et de déclencher un nouveau rendu du composant.</a:t>
            </a:r>
            <a:endParaRPr/>
          </a:p>
          <a:p>
            <a:pPr indent="-358309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Il est important de suivre les meilleures pratiques pour éviter les problèmes de performance et de gestion d'état.</a:t>
            </a:r>
            <a:endParaRPr/>
          </a:p>
          <a:p>
            <a:pPr indent="-251654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7"/>
          <p:cNvSpPr/>
          <p:nvPr/>
        </p:nvSpPr>
        <p:spPr>
          <a:xfrm rot="-5400000">
            <a:off x="2413716" y="1504064"/>
            <a:ext cx="5140688" cy="5413774"/>
          </a:xfrm>
          <a:custGeom>
            <a:rect b="b" l="l" r="r" t="t"/>
            <a:pathLst>
              <a:path extrusionOk="0" h="120000" w="120000">
                <a:moveTo>
                  <a:pt x="114953" y="68339"/>
                </a:moveTo>
                <a:cubicBezTo>
                  <a:pt x="110729" y="96401"/>
                  <a:pt x="86199" y="116809"/>
                  <a:pt x="57951" y="115763"/>
                </a:cubicBezTo>
                <a:cubicBezTo>
                  <a:pt x="29703" y="114716"/>
                  <a:pt x="6737" y="92548"/>
                  <a:pt x="4584" y="64250"/>
                </a:cubicBezTo>
                <a:cubicBezTo>
                  <a:pt x="2431" y="35952"/>
                  <a:pt x="21776" y="10539"/>
                  <a:pt x="49538" y="5197"/>
                </a:cubicBezTo>
                <a:cubicBezTo>
                  <a:pt x="77300" y="-145"/>
                  <a:pt x="104633" y="16285"/>
                  <a:pt x="113054" y="43377"/>
                </a:cubicBezTo>
                <a:lnTo>
                  <a:pt x="117352" y="43361"/>
                </a:lnTo>
                <a:lnTo>
                  <a:pt x="112723" y="59809"/>
                </a:lnTo>
                <a:lnTo>
                  <a:pt x="102799" y="43414"/>
                </a:lnTo>
                <a:lnTo>
                  <a:pt x="107084" y="43399"/>
                </a:lnTo>
                <a:lnTo>
                  <a:pt x="107084" y="43399"/>
                </a:lnTo>
                <a:cubicBezTo>
                  <a:pt x="98777" y="19353"/>
                  <a:pt x="74013" y="5352"/>
                  <a:pt x="49381" y="10775"/>
                </a:cubicBezTo>
                <a:cubicBezTo>
                  <a:pt x="24750" y="16198"/>
                  <a:pt x="7998" y="39339"/>
                  <a:pt x="10348" y="64696"/>
                </a:cubicBezTo>
                <a:cubicBezTo>
                  <a:pt x="12698" y="90053"/>
                  <a:pt x="33411" y="109651"/>
                  <a:pt x="58610" y="110360"/>
                </a:cubicBezTo>
                <a:cubicBezTo>
                  <a:pt x="83810" y="111070"/>
                  <a:pt x="105571" y="92669"/>
                  <a:pt x="109316" y="67483"/>
                </a:cubicBezTo>
                <a:close/>
              </a:path>
            </a:pathLst>
          </a:custGeom>
          <a:solidFill>
            <a:srgbClr val="D3E1D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4" name="Google Shape;374;p7"/>
          <p:cNvSpPr/>
          <p:nvPr/>
        </p:nvSpPr>
        <p:spPr>
          <a:xfrm rot="-5400000">
            <a:off x="7121700" y="4198527"/>
            <a:ext cx="467718" cy="492564"/>
          </a:xfrm>
          <a:custGeom>
            <a:rect b="b" l="l" r="r" t="t"/>
            <a:pathLst>
              <a:path extrusionOk="0" h="120000" w="120000">
                <a:moveTo>
                  <a:pt x="111914" y="67878"/>
                </a:moveTo>
                <a:cubicBezTo>
                  <a:pt x="107910" y="94643"/>
                  <a:pt x="84485" y="114042"/>
                  <a:pt x="57639" y="112825"/>
                </a:cubicBezTo>
                <a:cubicBezTo>
                  <a:pt x="30792" y="111607"/>
                  <a:pt x="9192" y="90167"/>
                  <a:pt x="7593" y="63147"/>
                </a:cubicBezTo>
                <a:cubicBezTo>
                  <a:pt x="5994" y="36127"/>
                  <a:pt x="24911" y="12254"/>
                  <a:pt x="51424" y="7832"/>
                </a:cubicBezTo>
                <a:cubicBezTo>
                  <a:pt x="77937" y="3410"/>
                  <a:pt x="103484" y="19868"/>
                  <a:pt x="110617" y="45965"/>
                </a:cubicBezTo>
                <a:lnTo>
                  <a:pt x="117831" y="45965"/>
                </a:lnTo>
                <a:lnTo>
                  <a:pt x="105000" y="60000"/>
                </a:lnTo>
                <a:lnTo>
                  <a:pt x="87831" y="45965"/>
                </a:lnTo>
                <a:lnTo>
                  <a:pt x="94938" y="45965"/>
                </a:lnTo>
                <a:cubicBezTo>
                  <a:pt x="88095" y="27882"/>
                  <a:pt x="69292" y="17837"/>
                  <a:pt x="51004" y="22493"/>
                </a:cubicBezTo>
                <a:cubicBezTo>
                  <a:pt x="32715" y="27150"/>
                  <a:pt x="20618" y="45062"/>
                  <a:pt x="22738" y="64347"/>
                </a:cubicBezTo>
                <a:cubicBezTo>
                  <a:pt x="24858" y="83633"/>
                  <a:pt x="40536" y="98305"/>
                  <a:pt x="59372" y="98630"/>
                </a:cubicBezTo>
                <a:cubicBezTo>
                  <a:pt x="78208" y="98954"/>
                  <a:pt x="94355" y="84831"/>
                  <a:pt x="97100" y="65630"/>
                </a:cubicBezTo>
                <a:close/>
              </a:path>
            </a:pathLst>
          </a:custGeom>
          <a:solidFill>
            <a:srgbClr val="80A88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5" name="Google Shape;375;p7"/>
          <p:cNvSpPr/>
          <p:nvPr/>
        </p:nvSpPr>
        <p:spPr>
          <a:xfrm rot="-5400000">
            <a:off x="6772465" y="5364394"/>
            <a:ext cx="467718" cy="492564"/>
          </a:xfrm>
          <a:custGeom>
            <a:rect b="b" l="l" r="r" t="t"/>
            <a:pathLst>
              <a:path extrusionOk="0" h="120000" w="120000">
                <a:moveTo>
                  <a:pt x="111914" y="67878"/>
                </a:moveTo>
                <a:cubicBezTo>
                  <a:pt x="107910" y="94643"/>
                  <a:pt x="84485" y="114042"/>
                  <a:pt x="57639" y="112825"/>
                </a:cubicBezTo>
                <a:cubicBezTo>
                  <a:pt x="30792" y="111607"/>
                  <a:pt x="9192" y="90167"/>
                  <a:pt x="7593" y="63147"/>
                </a:cubicBezTo>
                <a:cubicBezTo>
                  <a:pt x="5994" y="36127"/>
                  <a:pt x="24911" y="12254"/>
                  <a:pt x="51424" y="7832"/>
                </a:cubicBezTo>
                <a:cubicBezTo>
                  <a:pt x="77937" y="3410"/>
                  <a:pt x="103484" y="19868"/>
                  <a:pt x="110617" y="45965"/>
                </a:cubicBezTo>
                <a:lnTo>
                  <a:pt x="117831" y="45965"/>
                </a:lnTo>
                <a:lnTo>
                  <a:pt x="105000" y="60000"/>
                </a:lnTo>
                <a:lnTo>
                  <a:pt x="87831" y="45965"/>
                </a:lnTo>
                <a:lnTo>
                  <a:pt x="94938" y="45965"/>
                </a:lnTo>
                <a:cubicBezTo>
                  <a:pt x="88095" y="27882"/>
                  <a:pt x="69292" y="17837"/>
                  <a:pt x="51004" y="22493"/>
                </a:cubicBezTo>
                <a:cubicBezTo>
                  <a:pt x="32715" y="27150"/>
                  <a:pt x="20618" y="45062"/>
                  <a:pt x="22738" y="64347"/>
                </a:cubicBezTo>
                <a:cubicBezTo>
                  <a:pt x="24858" y="83633"/>
                  <a:pt x="40536" y="98305"/>
                  <a:pt x="59372" y="98630"/>
                </a:cubicBezTo>
                <a:cubicBezTo>
                  <a:pt x="78208" y="98954"/>
                  <a:pt x="94355" y="84831"/>
                  <a:pt x="97100" y="65630"/>
                </a:cubicBezTo>
                <a:close/>
              </a:path>
            </a:pathLst>
          </a:custGeom>
          <a:solidFill>
            <a:srgbClr val="80A88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6" name="Google Shape;376;p7"/>
          <p:cNvSpPr/>
          <p:nvPr/>
        </p:nvSpPr>
        <p:spPr>
          <a:xfrm rot="-5400000">
            <a:off x="4855835" y="6301154"/>
            <a:ext cx="467718" cy="492564"/>
          </a:xfrm>
          <a:custGeom>
            <a:rect b="b" l="l" r="r" t="t"/>
            <a:pathLst>
              <a:path extrusionOk="0" h="120000" w="120000">
                <a:moveTo>
                  <a:pt x="111914" y="67878"/>
                </a:moveTo>
                <a:cubicBezTo>
                  <a:pt x="107910" y="94643"/>
                  <a:pt x="84485" y="114042"/>
                  <a:pt x="57639" y="112825"/>
                </a:cubicBezTo>
                <a:cubicBezTo>
                  <a:pt x="30792" y="111607"/>
                  <a:pt x="9192" y="90167"/>
                  <a:pt x="7593" y="63147"/>
                </a:cubicBezTo>
                <a:cubicBezTo>
                  <a:pt x="5994" y="36127"/>
                  <a:pt x="24911" y="12254"/>
                  <a:pt x="51424" y="7832"/>
                </a:cubicBezTo>
                <a:cubicBezTo>
                  <a:pt x="77937" y="3410"/>
                  <a:pt x="103484" y="19868"/>
                  <a:pt x="110617" y="45965"/>
                </a:cubicBezTo>
                <a:lnTo>
                  <a:pt x="117831" y="45965"/>
                </a:lnTo>
                <a:lnTo>
                  <a:pt x="105000" y="60000"/>
                </a:lnTo>
                <a:lnTo>
                  <a:pt x="87831" y="45965"/>
                </a:lnTo>
                <a:lnTo>
                  <a:pt x="94938" y="45965"/>
                </a:lnTo>
                <a:cubicBezTo>
                  <a:pt x="88095" y="27882"/>
                  <a:pt x="69292" y="17837"/>
                  <a:pt x="51004" y="22493"/>
                </a:cubicBezTo>
                <a:cubicBezTo>
                  <a:pt x="32715" y="27150"/>
                  <a:pt x="20618" y="45062"/>
                  <a:pt x="22738" y="64347"/>
                </a:cubicBezTo>
                <a:cubicBezTo>
                  <a:pt x="24858" y="83633"/>
                  <a:pt x="40536" y="98305"/>
                  <a:pt x="59372" y="98630"/>
                </a:cubicBezTo>
                <a:cubicBezTo>
                  <a:pt x="78208" y="98954"/>
                  <a:pt x="94355" y="84831"/>
                  <a:pt x="97100" y="65630"/>
                </a:cubicBezTo>
                <a:close/>
              </a:path>
            </a:pathLst>
          </a:custGeom>
          <a:solidFill>
            <a:srgbClr val="80A88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Google Shape;377;p7"/>
          <p:cNvSpPr/>
          <p:nvPr/>
        </p:nvSpPr>
        <p:spPr>
          <a:xfrm rot="-5400000">
            <a:off x="2720828" y="5414715"/>
            <a:ext cx="467718" cy="492564"/>
          </a:xfrm>
          <a:custGeom>
            <a:rect b="b" l="l" r="r" t="t"/>
            <a:pathLst>
              <a:path extrusionOk="0" h="120000" w="120000">
                <a:moveTo>
                  <a:pt x="111914" y="67878"/>
                </a:moveTo>
                <a:cubicBezTo>
                  <a:pt x="107910" y="94643"/>
                  <a:pt x="84485" y="114042"/>
                  <a:pt x="57639" y="112825"/>
                </a:cubicBezTo>
                <a:cubicBezTo>
                  <a:pt x="30792" y="111607"/>
                  <a:pt x="9192" y="90167"/>
                  <a:pt x="7593" y="63147"/>
                </a:cubicBezTo>
                <a:cubicBezTo>
                  <a:pt x="5994" y="36127"/>
                  <a:pt x="24911" y="12254"/>
                  <a:pt x="51424" y="7832"/>
                </a:cubicBezTo>
                <a:cubicBezTo>
                  <a:pt x="77937" y="3410"/>
                  <a:pt x="103484" y="19868"/>
                  <a:pt x="110617" y="45965"/>
                </a:cubicBezTo>
                <a:lnTo>
                  <a:pt x="117831" y="45965"/>
                </a:lnTo>
                <a:lnTo>
                  <a:pt x="105000" y="60000"/>
                </a:lnTo>
                <a:lnTo>
                  <a:pt x="87831" y="45965"/>
                </a:lnTo>
                <a:lnTo>
                  <a:pt x="94938" y="45965"/>
                </a:lnTo>
                <a:cubicBezTo>
                  <a:pt x="88095" y="27882"/>
                  <a:pt x="69292" y="17837"/>
                  <a:pt x="51004" y="22493"/>
                </a:cubicBezTo>
                <a:cubicBezTo>
                  <a:pt x="32715" y="27150"/>
                  <a:pt x="20618" y="45062"/>
                  <a:pt x="22738" y="64347"/>
                </a:cubicBezTo>
                <a:cubicBezTo>
                  <a:pt x="24858" y="83633"/>
                  <a:pt x="40536" y="98305"/>
                  <a:pt x="59372" y="98630"/>
                </a:cubicBezTo>
                <a:cubicBezTo>
                  <a:pt x="78208" y="98954"/>
                  <a:pt x="94355" y="84831"/>
                  <a:pt x="97100" y="65630"/>
                </a:cubicBezTo>
                <a:close/>
              </a:path>
            </a:pathLst>
          </a:custGeom>
          <a:solidFill>
            <a:srgbClr val="80A88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8" name="Google Shape;378;p7"/>
          <p:cNvSpPr/>
          <p:nvPr/>
        </p:nvSpPr>
        <p:spPr>
          <a:xfrm rot="-5400000">
            <a:off x="2474546" y="3287590"/>
            <a:ext cx="467718" cy="492564"/>
          </a:xfrm>
          <a:custGeom>
            <a:rect b="b" l="l" r="r" t="t"/>
            <a:pathLst>
              <a:path extrusionOk="0" h="120000" w="120000">
                <a:moveTo>
                  <a:pt x="111914" y="67878"/>
                </a:moveTo>
                <a:cubicBezTo>
                  <a:pt x="107910" y="94643"/>
                  <a:pt x="84485" y="114042"/>
                  <a:pt x="57639" y="112825"/>
                </a:cubicBezTo>
                <a:cubicBezTo>
                  <a:pt x="30792" y="111607"/>
                  <a:pt x="9192" y="90167"/>
                  <a:pt x="7593" y="63147"/>
                </a:cubicBezTo>
                <a:cubicBezTo>
                  <a:pt x="5994" y="36127"/>
                  <a:pt x="24911" y="12254"/>
                  <a:pt x="51424" y="7832"/>
                </a:cubicBezTo>
                <a:cubicBezTo>
                  <a:pt x="77937" y="3410"/>
                  <a:pt x="103484" y="19868"/>
                  <a:pt x="110617" y="45965"/>
                </a:cubicBezTo>
                <a:lnTo>
                  <a:pt x="117831" y="45965"/>
                </a:lnTo>
                <a:lnTo>
                  <a:pt x="105000" y="60000"/>
                </a:lnTo>
                <a:lnTo>
                  <a:pt x="87831" y="45965"/>
                </a:lnTo>
                <a:lnTo>
                  <a:pt x="94938" y="45965"/>
                </a:lnTo>
                <a:cubicBezTo>
                  <a:pt x="88095" y="27882"/>
                  <a:pt x="69292" y="17837"/>
                  <a:pt x="51004" y="22493"/>
                </a:cubicBezTo>
                <a:cubicBezTo>
                  <a:pt x="32715" y="27150"/>
                  <a:pt x="20618" y="45062"/>
                  <a:pt x="22738" y="64347"/>
                </a:cubicBezTo>
                <a:cubicBezTo>
                  <a:pt x="24858" y="83633"/>
                  <a:pt x="40536" y="98305"/>
                  <a:pt x="59372" y="98630"/>
                </a:cubicBezTo>
                <a:cubicBezTo>
                  <a:pt x="78208" y="98954"/>
                  <a:pt x="94355" y="84831"/>
                  <a:pt x="97100" y="65630"/>
                </a:cubicBezTo>
                <a:close/>
              </a:path>
            </a:pathLst>
          </a:custGeom>
          <a:solidFill>
            <a:srgbClr val="80A88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p7"/>
          <p:cNvSpPr/>
          <p:nvPr/>
        </p:nvSpPr>
        <p:spPr>
          <a:xfrm>
            <a:off x="5512944" y="1068812"/>
            <a:ext cx="3235772" cy="1454707"/>
          </a:xfrm>
          <a:prstGeom prst="roundRect">
            <a:avLst>
              <a:gd fmla="val 16667" name="adj"/>
            </a:avLst>
          </a:prstGeom>
          <a:solidFill>
            <a:srgbClr val="D3E1D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>
                <a:solidFill>
                  <a:srgbClr val="385438"/>
                </a:solidFill>
                <a:latin typeface="Arial"/>
                <a:ea typeface="Arial"/>
                <a:cs typeface="Arial"/>
                <a:sym typeface="Arial"/>
              </a:rPr>
              <a:t>Accueil/ Recueil 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385438"/>
              </a:buClr>
              <a:buSzPts val="1800"/>
              <a:buFont typeface="Arial"/>
              <a:buChar char="•"/>
            </a:pPr>
            <a:r>
              <a:rPr lang="fr-FR" sz="1800">
                <a:solidFill>
                  <a:srgbClr val="385438"/>
                </a:solidFill>
                <a:latin typeface="Arial"/>
                <a:ea typeface="Arial"/>
                <a:cs typeface="Arial"/>
                <a:sym typeface="Arial"/>
              </a:rPr>
              <a:t>Attentes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385438"/>
              </a:buClr>
              <a:buSzPts val="1800"/>
              <a:buFont typeface="Arial"/>
              <a:buChar char="•"/>
            </a:pPr>
            <a:r>
              <a:rPr lang="fr-FR" sz="1800">
                <a:solidFill>
                  <a:srgbClr val="385438"/>
                </a:solidFill>
                <a:latin typeface="Arial"/>
                <a:ea typeface="Arial"/>
                <a:cs typeface="Arial"/>
                <a:sym typeface="Arial"/>
              </a:rPr>
              <a:t>Métier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385438"/>
              </a:buClr>
              <a:buSzPts val="1800"/>
              <a:buFont typeface="Arial"/>
              <a:buChar char="•"/>
            </a:pPr>
            <a:r>
              <a:rPr lang="fr-FR" sz="1800">
                <a:solidFill>
                  <a:srgbClr val="385438"/>
                </a:solidFill>
                <a:latin typeface="Arial"/>
                <a:ea typeface="Arial"/>
                <a:cs typeface="Arial"/>
                <a:sym typeface="Arial"/>
              </a:rPr>
              <a:t>Connaissances</a:t>
            </a:r>
            <a:endParaRPr/>
          </a:p>
        </p:txBody>
      </p:sp>
      <p:sp>
        <p:nvSpPr>
          <p:cNvPr id="380" name="Google Shape;380;p7"/>
          <p:cNvSpPr/>
          <p:nvPr/>
        </p:nvSpPr>
        <p:spPr>
          <a:xfrm>
            <a:off x="7466625" y="1643481"/>
            <a:ext cx="3784761" cy="1454707"/>
          </a:xfrm>
          <a:prstGeom prst="roundRect">
            <a:avLst>
              <a:gd fmla="val 16667" name="adj"/>
            </a:avLst>
          </a:prstGeom>
          <a:solidFill>
            <a:srgbClr val="BAD0BA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>
                <a:solidFill>
                  <a:srgbClr val="385438"/>
                </a:solidFill>
                <a:latin typeface="Arial"/>
                <a:ea typeface="Arial"/>
                <a:cs typeface="Arial"/>
                <a:sym typeface="Arial"/>
              </a:rPr>
              <a:t>Intro, Objectifs de la formation</a:t>
            </a:r>
            <a:endParaRPr/>
          </a:p>
        </p:txBody>
      </p:sp>
      <p:sp>
        <p:nvSpPr>
          <p:cNvPr id="381" name="Google Shape;381;p7"/>
          <p:cNvSpPr/>
          <p:nvPr/>
        </p:nvSpPr>
        <p:spPr>
          <a:xfrm>
            <a:off x="1499627" y="994288"/>
            <a:ext cx="3235772" cy="1985822"/>
          </a:xfrm>
          <a:prstGeom prst="roundRect">
            <a:avLst>
              <a:gd fmla="val 16667" name="adj"/>
            </a:avLst>
          </a:prstGeom>
          <a:solidFill>
            <a:srgbClr val="D3E1D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>
                <a:solidFill>
                  <a:srgbClr val="385438"/>
                </a:solidFill>
                <a:latin typeface="Arial"/>
                <a:ea typeface="Arial"/>
                <a:cs typeface="Arial"/>
                <a:sym typeface="Arial"/>
              </a:rPr>
              <a:t>Retour sur : 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385438"/>
              </a:buClr>
              <a:buSzPts val="1800"/>
              <a:buFont typeface="Arial"/>
              <a:buChar char="•"/>
            </a:pPr>
            <a:r>
              <a:rPr lang="fr-FR" sz="1800">
                <a:solidFill>
                  <a:srgbClr val="385438"/>
                </a:solidFill>
                <a:latin typeface="Arial"/>
                <a:ea typeface="Arial"/>
                <a:cs typeface="Arial"/>
                <a:sym typeface="Arial"/>
              </a:rPr>
              <a:t>Attentes / OK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385438"/>
              </a:buClr>
              <a:buSzPts val="1800"/>
              <a:buFont typeface="Arial"/>
              <a:buChar char="•"/>
            </a:pPr>
            <a:r>
              <a:rPr lang="fr-FR" sz="1800">
                <a:solidFill>
                  <a:srgbClr val="385438"/>
                </a:solidFill>
                <a:latin typeface="Arial"/>
                <a:ea typeface="Arial"/>
                <a:cs typeface="Arial"/>
                <a:sym typeface="Arial"/>
              </a:rPr>
              <a:t>Métier / en phase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385438"/>
              </a:buClr>
              <a:buSzPts val="1800"/>
              <a:buFont typeface="Arial"/>
              <a:buChar char="•"/>
            </a:pPr>
            <a:r>
              <a:rPr lang="fr-FR" sz="1800">
                <a:solidFill>
                  <a:srgbClr val="385438"/>
                </a:solidFill>
                <a:latin typeface="Arial"/>
                <a:ea typeface="Arial"/>
                <a:cs typeface="Arial"/>
                <a:sym typeface="Arial"/>
              </a:rPr>
              <a:t>Acquisition de connaissances </a:t>
            </a:r>
            <a:r>
              <a:rPr b="1" lang="fr-FR" sz="1800">
                <a:solidFill>
                  <a:srgbClr val="385438"/>
                </a:solidFill>
                <a:latin typeface="Arial"/>
                <a:ea typeface="Arial"/>
                <a:cs typeface="Arial"/>
                <a:sym typeface="Arial"/>
              </a:rPr>
              <a:t>Complémentaires</a:t>
            </a:r>
            <a:endParaRPr/>
          </a:p>
        </p:txBody>
      </p:sp>
      <p:sp>
        <p:nvSpPr>
          <p:cNvPr id="382" name="Google Shape;382;p7"/>
          <p:cNvSpPr/>
          <p:nvPr/>
        </p:nvSpPr>
        <p:spPr>
          <a:xfrm>
            <a:off x="46421" y="2806181"/>
            <a:ext cx="3005864" cy="1923099"/>
          </a:xfrm>
          <a:prstGeom prst="roundRect">
            <a:avLst>
              <a:gd fmla="val 16667" name="adj"/>
            </a:avLst>
          </a:prstGeom>
          <a:solidFill>
            <a:srgbClr val="BAD0BA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>
                <a:solidFill>
                  <a:srgbClr val="385438"/>
                </a:solidFill>
                <a:latin typeface="Arial"/>
                <a:ea typeface="Arial"/>
                <a:cs typeface="Arial"/>
                <a:sym typeface="Arial"/>
              </a:rPr>
              <a:t>Ce qu’il faut retenir</a:t>
            </a:r>
            <a:endParaRPr/>
          </a:p>
        </p:txBody>
      </p:sp>
      <p:sp>
        <p:nvSpPr>
          <p:cNvPr id="383" name="Google Shape;383;p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BAD0B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4" name="Google Shape;384;p7"/>
          <p:cNvSpPr/>
          <p:nvPr/>
        </p:nvSpPr>
        <p:spPr>
          <a:xfrm rot="-5400000">
            <a:off x="3680721" y="1436221"/>
            <a:ext cx="4807028" cy="5062389"/>
          </a:xfrm>
          <a:custGeom>
            <a:rect b="b" l="l" r="r" t="t"/>
            <a:pathLst>
              <a:path extrusionOk="0" h="120000" w="120000">
                <a:moveTo>
                  <a:pt x="111914" y="67878"/>
                </a:moveTo>
                <a:cubicBezTo>
                  <a:pt x="107910" y="94643"/>
                  <a:pt x="84485" y="114042"/>
                  <a:pt x="57639" y="112825"/>
                </a:cubicBezTo>
                <a:cubicBezTo>
                  <a:pt x="30792" y="111607"/>
                  <a:pt x="9192" y="90167"/>
                  <a:pt x="7593" y="63147"/>
                </a:cubicBezTo>
                <a:cubicBezTo>
                  <a:pt x="5994" y="36127"/>
                  <a:pt x="24911" y="12254"/>
                  <a:pt x="51424" y="7832"/>
                </a:cubicBezTo>
                <a:cubicBezTo>
                  <a:pt x="77937" y="3410"/>
                  <a:pt x="103484" y="19868"/>
                  <a:pt x="110617" y="45965"/>
                </a:cubicBezTo>
                <a:lnTo>
                  <a:pt x="117831" y="45965"/>
                </a:lnTo>
                <a:lnTo>
                  <a:pt x="105000" y="60000"/>
                </a:lnTo>
                <a:lnTo>
                  <a:pt x="87831" y="45965"/>
                </a:lnTo>
                <a:lnTo>
                  <a:pt x="94938" y="45965"/>
                </a:lnTo>
                <a:lnTo>
                  <a:pt x="94938" y="45965"/>
                </a:lnTo>
                <a:cubicBezTo>
                  <a:pt x="88095" y="27882"/>
                  <a:pt x="69292" y="17837"/>
                  <a:pt x="51004" y="22493"/>
                </a:cubicBezTo>
                <a:cubicBezTo>
                  <a:pt x="32715" y="27150"/>
                  <a:pt x="20618" y="45062"/>
                  <a:pt x="22738" y="64347"/>
                </a:cubicBezTo>
                <a:cubicBezTo>
                  <a:pt x="24858" y="83633"/>
                  <a:pt x="40536" y="98305"/>
                  <a:pt x="59372" y="98630"/>
                </a:cubicBezTo>
                <a:cubicBezTo>
                  <a:pt x="78208" y="98954"/>
                  <a:pt x="94355" y="84831"/>
                  <a:pt x="97100" y="65630"/>
                </a:cubicBezTo>
                <a:close/>
              </a:path>
            </a:pathLst>
          </a:custGeom>
          <a:solidFill>
            <a:schemeClr val="accent1"/>
          </a:solidFill>
          <a:ln cap="flat" cmpd="sng" w="10775">
            <a:solidFill>
              <a:srgbClr val="17231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5" name="Google Shape;385;p7"/>
          <p:cNvSpPr/>
          <p:nvPr/>
        </p:nvSpPr>
        <p:spPr>
          <a:xfrm>
            <a:off x="-4728593" y="1665243"/>
            <a:ext cx="4119338" cy="2258175"/>
          </a:xfrm>
          <a:prstGeom prst="roundRect">
            <a:avLst>
              <a:gd fmla="val 11525" name="adj"/>
            </a:avLst>
          </a:prstGeom>
          <a:solidFill>
            <a:srgbClr val="385438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fr-FR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Positionnement, Promesse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fr-FR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Question rebond / Connaissances actuelles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fr-FR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Explications / réf. aux QR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fr-FR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Objectif de l’exercice =&gt; énoncé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fr-FR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Corrections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fr-FR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Ce qu’il faut retenir</a:t>
            </a:r>
            <a:endParaRPr/>
          </a:p>
        </p:txBody>
      </p:sp>
      <p:sp>
        <p:nvSpPr>
          <p:cNvPr id="386" name="Google Shape;386;p7"/>
          <p:cNvSpPr txBox="1"/>
          <p:nvPr>
            <p:ph type="title"/>
          </p:nvPr>
        </p:nvSpPr>
        <p:spPr>
          <a:xfrm>
            <a:off x="1486093" y="600374"/>
            <a:ext cx="10393179" cy="63929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b" bIns="108000" lIns="108000" spcFirstLastPara="1" rIns="0" wrap="square" tIns="108000">
            <a:spAutoFit/>
          </a:bodyPr>
          <a:lstStyle/>
          <a:p>
            <a:pPr indent="0" lvl="0" marL="0" rtl="0" algn="l">
              <a:lnSpc>
                <a:spcPct val="95142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Les étapes clés à respecter</a:t>
            </a:r>
            <a:endParaRPr/>
          </a:p>
        </p:txBody>
      </p:sp>
      <p:sp>
        <p:nvSpPr>
          <p:cNvPr id="387" name="Google Shape;387;p7"/>
          <p:cNvSpPr/>
          <p:nvPr/>
        </p:nvSpPr>
        <p:spPr>
          <a:xfrm>
            <a:off x="6760042" y="2091090"/>
            <a:ext cx="3575239" cy="532578"/>
          </a:xfrm>
          <a:prstGeom prst="roundRect">
            <a:avLst>
              <a:gd fmla="val 11525" name="adj"/>
            </a:avLst>
          </a:prstGeom>
          <a:solidFill>
            <a:srgbClr val="385438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fr-FR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Positionnement, Promesse</a:t>
            </a:r>
            <a:endParaRPr/>
          </a:p>
        </p:txBody>
      </p:sp>
      <p:sp>
        <p:nvSpPr>
          <p:cNvPr id="388" name="Google Shape;388;p7"/>
          <p:cNvSpPr/>
          <p:nvPr/>
        </p:nvSpPr>
        <p:spPr>
          <a:xfrm>
            <a:off x="7789525" y="3217854"/>
            <a:ext cx="3575239" cy="764253"/>
          </a:xfrm>
          <a:prstGeom prst="roundRect">
            <a:avLst>
              <a:gd fmla="val 11525" name="adj"/>
            </a:avLst>
          </a:prstGeom>
          <a:solidFill>
            <a:srgbClr val="385438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fr-FR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Question rebond / Connaissances actuelles</a:t>
            </a:r>
            <a:endParaRPr/>
          </a:p>
        </p:txBody>
      </p:sp>
      <p:sp>
        <p:nvSpPr>
          <p:cNvPr id="389" name="Google Shape;389;p7"/>
          <p:cNvSpPr/>
          <p:nvPr/>
        </p:nvSpPr>
        <p:spPr>
          <a:xfrm>
            <a:off x="7426163" y="4802958"/>
            <a:ext cx="3575239" cy="550308"/>
          </a:xfrm>
          <a:prstGeom prst="roundRect">
            <a:avLst>
              <a:gd fmla="val 11525" name="adj"/>
            </a:avLst>
          </a:prstGeom>
          <a:solidFill>
            <a:srgbClr val="385438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fr-FR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Explications / réf. aux QR</a:t>
            </a:r>
            <a:endParaRPr/>
          </a:p>
        </p:txBody>
      </p:sp>
      <p:sp>
        <p:nvSpPr>
          <p:cNvPr id="390" name="Google Shape;390;p7"/>
          <p:cNvSpPr/>
          <p:nvPr/>
        </p:nvSpPr>
        <p:spPr>
          <a:xfrm>
            <a:off x="917083" y="4838477"/>
            <a:ext cx="3808869" cy="550308"/>
          </a:xfrm>
          <a:prstGeom prst="roundRect">
            <a:avLst>
              <a:gd fmla="val 11525" name="adj"/>
            </a:avLst>
          </a:prstGeom>
          <a:solidFill>
            <a:srgbClr val="385438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5750" lvl="0" marL="28575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fr-FR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Objectif de l’exercice =&gt; énoncé</a:t>
            </a:r>
            <a:endParaRPr/>
          </a:p>
        </p:txBody>
      </p:sp>
      <p:sp>
        <p:nvSpPr>
          <p:cNvPr id="391" name="Google Shape;391;p7"/>
          <p:cNvSpPr/>
          <p:nvPr/>
        </p:nvSpPr>
        <p:spPr>
          <a:xfrm>
            <a:off x="2277172" y="3736112"/>
            <a:ext cx="2004782" cy="550308"/>
          </a:xfrm>
          <a:prstGeom prst="roundRect">
            <a:avLst>
              <a:gd fmla="val 11525" name="adj"/>
            </a:avLst>
          </a:prstGeom>
          <a:solidFill>
            <a:srgbClr val="385438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5750" lvl="0" marL="28575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fr-FR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Corrections</a:t>
            </a:r>
            <a:endParaRPr/>
          </a:p>
        </p:txBody>
      </p:sp>
      <p:sp>
        <p:nvSpPr>
          <p:cNvPr id="392" name="Google Shape;392;p7"/>
          <p:cNvSpPr/>
          <p:nvPr/>
        </p:nvSpPr>
        <p:spPr>
          <a:xfrm>
            <a:off x="2121970" y="2403996"/>
            <a:ext cx="2603405" cy="550308"/>
          </a:xfrm>
          <a:prstGeom prst="roundRect">
            <a:avLst>
              <a:gd fmla="val 11525" name="adj"/>
            </a:avLst>
          </a:prstGeom>
          <a:solidFill>
            <a:srgbClr val="385438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5750" lvl="0" marL="28575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fr-FR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Ce qu’il faut retenir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p72"/>
          <p:cNvSpPr txBox="1"/>
          <p:nvPr>
            <p:ph type="title"/>
          </p:nvPr>
        </p:nvSpPr>
        <p:spPr>
          <a:xfrm>
            <a:off x="297608" y="2766075"/>
            <a:ext cx="3095298" cy="771979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</a:pPr>
            <a:r>
              <a:rPr lang="fr-FR"/>
              <a:t>Questions rebonds</a:t>
            </a:r>
            <a:br>
              <a:rPr lang="fr-FR"/>
            </a:br>
            <a:endParaRPr/>
          </a:p>
        </p:txBody>
      </p:sp>
      <p:sp>
        <p:nvSpPr>
          <p:cNvPr id="831" name="Google Shape;831;p72"/>
          <p:cNvSpPr txBox="1"/>
          <p:nvPr>
            <p:ph idx="1" type="body"/>
          </p:nvPr>
        </p:nvSpPr>
        <p:spPr>
          <a:xfrm>
            <a:off x="7472363" y="1082675"/>
            <a:ext cx="4572000" cy="49323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20000"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Comment gérez-vous actuellement l'état et les données dynamiques dans vos projets web ?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Avez-vous déjà utilisé des techniques ou des outils spécifiques pour suivre et mettre à jour l'état des composants ou des modules dans une application ?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Pouvez-vous donner un exemple de situation où la gestion de l'état a été critique pour le bon fonctionnement de votre application ?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Comment assurez-vous la mise à jour correcte de l'interface utilisateur lorsque les données changent ?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Quels défis avez-vous rencontrés en termes de performance ou de complexité lors de la gestion de l'état dans vos projets ?</a:t>
            </a:r>
            <a:endParaRPr/>
          </a:p>
          <a:p>
            <a:pPr indent="-2677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499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5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73"/>
          <p:cNvSpPr txBox="1"/>
          <p:nvPr>
            <p:ph type="title"/>
          </p:nvPr>
        </p:nvSpPr>
        <p:spPr>
          <a:xfrm>
            <a:off x="1257005" y="367779"/>
            <a:ext cx="9678000" cy="13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1 : Définition du state</a:t>
            </a:r>
            <a:br>
              <a:rPr lang="fr-FR"/>
            </a:br>
            <a:endParaRPr/>
          </a:p>
        </p:txBody>
      </p:sp>
      <p:sp>
        <p:nvSpPr>
          <p:cNvPr id="837" name="Google Shape;837;p73"/>
          <p:cNvSpPr txBox="1"/>
          <p:nvPr>
            <p:ph idx="1" type="body"/>
          </p:nvPr>
        </p:nvSpPr>
        <p:spPr>
          <a:xfrm>
            <a:off x="4788075" y="1370550"/>
            <a:ext cx="6271200" cy="29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Rôle du state: </a:t>
            </a:r>
            <a:r>
              <a:rPr lang="fr-FR"/>
              <a:t>interactivité côté client</a:t>
            </a:r>
            <a:r>
              <a:rPr lang="fr-FR"/>
              <a:t>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Le state n’est pas persisté au delà de la durée de vie d’un composant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La modification du state implique un re-render du composant.</a:t>
            </a:r>
            <a:endParaRPr/>
          </a:p>
        </p:txBody>
      </p:sp>
      <p:pic>
        <p:nvPicPr>
          <p:cNvPr id="838" name="Google Shape;838;p73" title="Screenshot 2025-05-09 at 13.54.0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5325" y="3998100"/>
            <a:ext cx="7674075" cy="285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2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p74"/>
          <p:cNvSpPr txBox="1"/>
          <p:nvPr>
            <p:ph type="title"/>
          </p:nvPr>
        </p:nvSpPr>
        <p:spPr>
          <a:xfrm>
            <a:off x="1257005" y="367779"/>
            <a:ext cx="9677990" cy="771979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2 : Initialisation du state</a:t>
            </a:r>
            <a:br>
              <a:rPr lang="fr-FR"/>
            </a:br>
            <a:endParaRPr/>
          </a:p>
        </p:txBody>
      </p:sp>
      <p:sp>
        <p:nvSpPr>
          <p:cNvPr id="844" name="Google Shape;844;p74"/>
          <p:cNvSpPr txBox="1"/>
          <p:nvPr>
            <p:ph idx="1" type="body"/>
          </p:nvPr>
        </p:nvSpPr>
        <p:spPr>
          <a:xfrm>
            <a:off x="4788067" y="2238374"/>
            <a:ext cx="5919788" cy="4246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71723" lvl="0" marL="342831" rtl="0" algn="l"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Initialisation du state avec la function useState.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Modification du state avec setState.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Bonnes pratiques pour le typage du state</a:t>
            </a:r>
            <a:endParaRPr/>
          </a:p>
          <a:p>
            <a:pPr indent="-235557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  <p:pic>
        <p:nvPicPr>
          <p:cNvPr id="845" name="Google Shape;845;p74" title="Screenshot 2025-05-09 at 13.33.2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238375"/>
            <a:ext cx="4571645" cy="4619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9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p75"/>
          <p:cNvSpPr txBox="1"/>
          <p:nvPr>
            <p:ph type="title"/>
          </p:nvPr>
        </p:nvSpPr>
        <p:spPr>
          <a:xfrm>
            <a:off x="1257005" y="367779"/>
            <a:ext cx="9677990" cy="771979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3 : La méthode setState et ses 2 formes (synchrone/asynchrone)</a:t>
            </a:r>
            <a:br>
              <a:rPr lang="fr-FR"/>
            </a:br>
            <a:endParaRPr/>
          </a:p>
        </p:txBody>
      </p:sp>
      <p:sp>
        <p:nvSpPr>
          <p:cNvPr id="851" name="Google Shape;851;p75"/>
          <p:cNvSpPr txBox="1"/>
          <p:nvPr>
            <p:ph idx="1" type="body"/>
          </p:nvPr>
        </p:nvSpPr>
        <p:spPr>
          <a:xfrm>
            <a:off x="4788067" y="2238374"/>
            <a:ext cx="5919788" cy="4246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Utilisation de setState pour mettre à jour le state.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Forme synchrone de setState.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Forme asynchrone de setState.</a:t>
            </a:r>
            <a:endParaRPr/>
          </a:p>
          <a:p>
            <a:pPr indent="-235557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5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p76"/>
          <p:cNvSpPr txBox="1"/>
          <p:nvPr>
            <p:ph type="title"/>
          </p:nvPr>
        </p:nvSpPr>
        <p:spPr>
          <a:xfrm>
            <a:off x="1257005" y="367779"/>
            <a:ext cx="9677990" cy="771979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4 : Le cycle de vie du composant</a:t>
            </a:r>
            <a:br>
              <a:rPr lang="fr-FR"/>
            </a:br>
            <a:endParaRPr/>
          </a:p>
        </p:txBody>
      </p:sp>
      <p:sp>
        <p:nvSpPr>
          <p:cNvPr id="857" name="Google Shape;857;p76"/>
          <p:cNvSpPr txBox="1"/>
          <p:nvPr>
            <p:ph idx="1" type="body"/>
          </p:nvPr>
        </p:nvSpPr>
        <p:spPr>
          <a:xfrm>
            <a:off x="4788067" y="2238374"/>
            <a:ext cx="5919788" cy="4246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Phases du cycle de vie d'un composant.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Mount, Update, Unmount</a:t>
            </a:r>
            <a:endParaRPr/>
          </a:p>
          <a:p>
            <a:pPr indent="-313938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70"/>
              <a:buChar char="▬"/>
            </a:pPr>
            <a:r>
              <a:rPr lang="fr-FR"/>
              <a:t>Préservation du state en fonction de la position du composant dans le React Tree</a:t>
            </a:r>
            <a:endParaRPr/>
          </a:p>
          <a:p>
            <a:pPr indent="-235557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p78"/>
          <p:cNvSpPr txBox="1"/>
          <p:nvPr>
            <p:ph type="title"/>
          </p:nvPr>
        </p:nvSpPr>
        <p:spPr>
          <a:xfrm>
            <a:off x="4556867" y="466068"/>
            <a:ext cx="3366439" cy="433553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fr-FR"/>
              <a:t>Ateliers</a:t>
            </a:r>
            <a:br>
              <a:rPr lang="fr-FR"/>
            </a:br>
            <a:endParaRPr/>
          </a:p>
        </p:txBody>
      </p:sp>
      <p:sp>
        <p:nvSpPr>
          <p:cNvPr id="863" name="Google Shape;863;p78"/>
          <p:cNvSpPr txBox="1"/>
          <p:nvPr>
            <p:ph idx="1" type="body"/>
          </p:nvPr>
        </p:nvSpPr>
        <p:spPr>
          <a:xfrm>
            <a:off x="4908885" y="899620"/>
            <a:ext cx="6866020" cy="54923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10"/>
              <a:buChar char="▬"/>
            </a:pPr>
            <a:r>
              <a:rPr b="1" lang="fr-FR"/>
              <a:t>Objectifs de l'atelier :</a:t>
            </a:r>
            <a:endParaRPr/>
          </a:p>
          <a:p>
            <a:pPr indent="-155544" lvl="1" marL="533293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80"/>
              <a:buChar char="►"/>
            </a:pPr>
            <a:r>
              <a:rPr lang="fr-FR"/>
              <a:t>Apprendre à initialiser et à gérer le state dans des composants React.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SzPts val="910"/>
              <a:buChar char="▬"/>
            </a:pPr>
            <a:r>
              <a:rPr b="1" lang="fr-FR"/>
              <a:t>Énoncé de l'atelier :</a:t>
            </a:r>
            <a:endParaRPr b="1"/>
          </a:p>
          <a:p>
            <a:pPr indent="-155544" lvl="1" marL="533293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80"/>
              <a:buChar char="►"/>
            </a:pPr>
            <a:r>
              <a:rPr lang="fr-FR"/>
              <a:t>Créez un composant qui initialise et affiche un compteur. Ajoutez des boutons pour incrémenter et décrémenter la valeur du compteur.</a:t>
            </a:r>
            <a:endParaRPr/>
          </a:p>
          <a:p>
            <a:pPr indent="-155544" lvl="1" marL="53329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980"/>
              <a:buChar char="►"/>
            </a:pPr>
            <a:r>
              <a:rPr lang="fr-FR"/>
              <a:t>Dans un composant parent, ajoutez une checkbox qui permet d’afficher ou de cacher le compteur. Quelles sont les implications sur l’état du compteur ? Comment conserver l’état du compteur lorsque le composant est supprimé du DOM ?</a:t>
            </a:r>
            <a:endParaRPr/>
          </a:p>
          <a:p>
            <a:pPr indent="-285046" lvl="0" marL="342831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SzPts val="91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7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Google Shape;868;p79"/>
          <p:cNvSpPr txBox="1"/>
          <p:nvPr>
            <p:ph type="title"/>
          </p:nvPr>
        </p:nvSpPr>
        <p:spPr>
          <a:xfrm>
            <a:off x="587452" y="4029731"/>
            <a:ext cx="3383403" cy="833534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Arial"/>
              <a:buNone/>
            </a:pPr>
            <a:r>
              <a:rPr lang="fr-FR"/>
              <a:t>Messages clés à retenir</a:t>
            </a:r>
            <a:br>
              <a:rPr lang="fr-FR"/>
            </a:br>
            <a:endParaRPr/>
          </a:p>
        </p:txBody>
      </p:sp>
      <p:sp>
        <p:nvSpPr>
          <p:cNvPr id="869" name="Google Shape;869;p79"/>
          <p:cNvSpPr txBox="1"/>
          <p:nvPr>
            <p:ph idx="1" type="body"/>
          </p:nvPr>
        </p:nvSpPr>
        <p:spPr>
          <a:xfrm>
            <a:off x="4394200" y="390525"/>
            <a:ext cx="7415213" cy="5614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66068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Le state permet de gérer les données dynamiques internes d'un composant React et peut être mis à jour via la méthode setState.</a:t>
            </a:r>
            <a:endParaRPr/>
          </a:p>
          <a:p>
            <a:pPr indent="-366068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Le state permet avant tout de gérer l’état des composants c</a:t>
            </a:r>
            <a:r>
              <a:rPr lang="fr-FR"/>
              <a:t>ôté client et concerne principalement des données temporaires qui ne devrait pas être persistées.</a:t>
            </a:r>
            <a:endParaRPr/>
          </a:p>
          <a:p>
            <a:pPr indent="-366068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Le state est la méthode privilégiée pour ajouter de l’interactivité à l’interface utilisateur, par exemple avec un composant complexe de sélection de dates, etc.</a:t>
            </a:r>
            <a:endParaRPr/>
          </a:p>
          <a:p>
            <a:pPr indent="-259703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3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p80"/>
          <p:cNvSpPr txBox="1"/>
          <p:nvPr>
            <p:ph type="title"/>
          </p:nvPr>
        </p:nvSpPr>
        <p:spPr>
          <a:xfrm>
            <a:off x="587451" y="2068279"/>
            <a:ext cx="8113180" cy="710424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Arial"/>
              <a:buNone/>
            </a:pPr>
            <a:r>
              <a:rPr lang="fr-FR"/>
              <a:t>Chapitre 6 - Les Hooks</a:t>
            </a:r>
            <a:br>
              <a:rPr lang="fr-FR"/>
            </a:br>
            <a:endParaRPr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8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p81"/>
          <p:cNvSpPr txBox="1"/>
          <p:nvPr>
            <p:ph type="title"/>
          </p:nvPr>
        </p:nvSpPr>
        <p:spPr>
          <a:xfrm>
            <a:off x="588101" y="810084"/>
            <a:ext cx="3382755" cy="136111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108000" lIns="108000" spcFirstLastPara="1" rIns="0" wrap="square" tIns="1080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7249"/>
              <a:buFont typeface="Arial"/>
              <a:buNone/>
            </a:pPr>
            <a:r>
              <a:rPr lang="fr-FR"/>
              <a:t>Objectifs pédagogiques</a:t>
            </a:r>
            <a:br>
              <a:rPr lang="fr-FR"/>
            </a:br>
            <a:endParaRPr/>
          </a:p>
        </p:txBody>
      </p:sp>
      <p:sp>
        <p:nvSpPr>
          <p:cNvPr id="880" name="Google Shape;880;p81"/>
          <p:cNvSpPr txBox="1"/>
          <p:nvPr>
            <p:ph idx="2" type="body"/>
          </p:nvPr>
        </p:nvSpPr>
        <p:spPr>
          <a:xfrm>
            <a:off x="5514975" y="592138"/>
            <a:ext cx="6327775" cy="57800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10000"/>
          </a:bodyPr>
          <a:lstStyle/>
          <a:p>
            <a:pPr indent="-335112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1 - Introduction et rappels ES6 / TypeScript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2 - Le framework React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3 - Le JSX et les composants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D8D8D8"/>
                </a:solidFill>
              </a:rPr>
              <a:t>Chapitre 4 - Les Props</a:t>
            </a:r>
            <a:endParaRPr>
              <a:solidFill>
                <a:srgbClr val="D8D8D8"/>
              </a:solidFill>
            </a:endParaRPr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5 - Le State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b="1" lang="fr-FR"/>
              <a:t>Chapitre 6 - Les Hooks</a:t>
            </a:r>
            <a:endParaRPr b="1"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7 - Les événements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8 - Rendu conditionnel et liste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9 - Les formulaires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10 - Le routing et la navigation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11 - Introduction à </a:t>
            </a:r>
            <a:r>
              <a:rPr lang="fr-FR">
                <a:solidFill>
                  <a:srgbClr val="BFBFBF"/>
                </a:solidFill>
              </a:rPr>
              <a:t>l’</a:t>
            </a:r>
            <a:r>
              <a:rPr lang="fr-FR">
                <a:solidFill>
                  <a:srgbClr val="BFBFBF"/>
                </a:solidFill>
              </a:rPr>
              <a:t>architecture flux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12 - Les tests</a:t>
            </a:r>
            <a:endParaRPr/>
          </a:p>
          <a:p>
            <a:pPr indent="-259703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4999"/>
              <a:buNone/>
            </a:pPr>
            <a:r>
              <a:t/>
            </a:r>
            <a:endParaRPr/>
          </a:p>
        </p:txBody>
      </p:sp>
      <p:sp>
        <p:nvSpPr>
          <p:cNvPr id="881" name="Google Shape;881;p81"/>
          <p:cNvSpPr txBox="1"/>
          <p:nvPr>
            <p:ph idx="1" type="body"/>
          </p:nvPr>
        </p:nvSpPr>
        <p:spPr>
          <a:xfrm>
            <a:off x="888462" y="2692859"/>
            <a:ext cx="4351196" cy="1993944"/>
          </a:xfrm>
          <a:prstGeom prst="rect">
            <a:avLst/>
          </a:prstGeom>
          <a:solidFill>
            <a:srgbClr val="7B0049"/>
          </a:solidFill>
          <a:ln>
            <a:noFill/>
          </a:ln>
        </p:spPr>
        <p:txBody>
          <a:bodyPr anchorCtr="0" anchor="t" bIns="144000" lIns="0" spcFirstLastPara="1" rIns="108000" wrap="square" tIns="45700">
            <a:normAutofit fontScale="77500" lnSpcReduction="20000"/>
          </a:bodyPr>
          <a:lstStyle/>
          <a:p>
            <a:pPr indent="-293719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64999"/>
              <a:buChar char="•"/>
            </a:pPr>
            <a:r>
              <a:rPr lang="fr-FR"/>
              <a:t>Comprendre les hooks en React et leur rôle dans la gestion de l'état et des effets.</a:t>
            </a:r>
            <a:endParaRPr/>
          </a:p>
          <a:p>
            <a:pPr indent="-293719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64999"/>
              <a:buChar char="•"/>
            </a:pPr>
            <a:r>
              <a:rPr lang="fr-FR"/>
              <a:t>Apprendre à utiliser les hooks de base comme useState et useEffect.</a:t>
            </a:r>
            <a:endParaRPr/>
          </a:p>
          <a:p>
            <a:pPr indent="-293719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64999"/>
              <a:buChar char="•"/>
            </a:pPr>
            <a:r>
              <a:rPr lang="fr-FR"/>
              <a:t>Découvrir les règles d'utilisation des hooks pour garantir leur bon fonctionnement.</a:t>
            </a:r>
            <a:endParaRPr/>
          </a:p>
          <a:p>
            <a:pPr indent="-293718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64999"/>
              <a:buChar char="•"/>
            </a:pPr>
            <a:r>
              <a:rPr lang="fr-FR"/>
              <a:t>Apprendre à créer des hooks personnalisés pour réutiliser la logique d'état et d'effet.</a:t>
            </a:r>
            <a:endParaRPr/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5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p82"/>
          <p:cNvSpPr txBox="1"/>
          <p:nvPr>
            <p:ph type="title"/>
          </p:nvPr>
        </p:nvSpPr>
        <p:spPr>
          <a:xfrm>
            <a:off x="587452" y="4029731"/>
            <a:ext cx="3383403" cy="833534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Arial"/>
              <a:buNone/>
            </a:pPr>
            <a:r>
              <a:rPr lang="fr-FR"/>
              <a:t>Messages clés</a:t>
            </a:r>
            <a:br>
              <a:rPr lang="fr-FR"/>
            </a:br>
            <a:endParaRPr/>
          </a:p>
        </p:txBody>
      </p:sp>
      <p:sp>
        <p:nvSpPr>
          <p:cNvPr id="887" name="Google Shape;887;p82"/>
          <p:cNvSpPr txBox="1"/>
          <p:nvPr>
            <p:ph idx="1" type="body"/>
          </p:nvPr>
        </p:nvSpPr>
        <p:spPr>
          <a:xfrm>
            <a:off x="4394200" y="390525"/>
            <a:ext cx="7415213" cy="5614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35059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Les hooks permettent d'ajouter des fonctionnalités d'état et d'effet aux composants.</a:t>
            </a:r>
            <a:endParaRPr/>
          </a:p>
          <a:p>
            <a:pPr indent="-350590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useState est utilisé pour gérer l'état local dans un composant.</a:t>
            </a:r>
            <a:endParaRPr/>
          </a:p>
          <a:p>
            <a:pPr indent="-350590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useEffect est utilisé pour gérer les effets de bord c</a:t>
            </a:r>
            <a:r>
              <a:rPr lang="fr-FR"/>
              <a:t>ôté client.</a:t>
            </a:r>
            <a:endParaRPr/>
          </a:p>
          <a:p>
            <a:pPr indent="-350590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Les hooks doivent suivre des règles spécifiques pour être utilisés correctement.</a:t>
            </a:r>
            <a:endParaRPr/>
          </a:p>
          <a:p>
            <a:pPr indent="-350590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Les hooks personnalisés permettent de réutiliser la logique d'état et d'effet entre les composants.</a:t>
            </a:r>
            <a:endParaRPr/>
          </a:p>
          <a:p>
            <a:pPr indent="-243605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8"/>
          <p:cNvSpPr/>
          <p:nvPr/>
        </p:nvSpPr>
        <p:spPr>
          <a:xfrm rot="-5400000">
            <a:off x="2413716" y="1504064"/>
            <a:ext cx="5140688" cy="5413774"/>
          </a:xfrm>
          <a:custGeom>
            <a:rect b="b" l="l" r="r" t="t"/>
            <a:pathLst>
              <a:path extrusionOk="0" h="120000" w="120000">
                <a:moveTo>
                  <a:pt x="114953" y="68339"/>
                </a:moveTo>
                <a:cubicBezTo>
                  <a:pt x="110729" y="96401"/>
                  <a:pt x="86199" y="116809"/>
                  <a:pt x="57951" y="115763"/>
                </a:cubicBezTo>
                <a:cubicBezTo>
                  <a:pt x="29703" y="114716"/>
                  <a:pt x="6737" y="92548"/>
                  <a:pt x="4584" y="64250"/>
                </a:cubicBezTo>
                <a:cubicBezTo>
                  <a:pt x="2431" y="35952"/>
                  <a:pt x="21776" y="10539"/>
                  <a:pt x="49538" y="5197"/>
                </a:cubicBezTo>
                <a:cubicBezTo>
                  <a:pt x="77300" y="-145"/>
                  <a:pt x="104633" y="16285"/>
                  <a:pt x="113054" y="43377"/>
                </a:cubicBezTo>
                <a:lnTo>
                  <a:pt x="117352" y="43361"/>
                </a:lnTo>
                <a:lnTo>
                  <a:pt x="112723" y="59809"/>
                </a:lnTo>
                <a:lnTo>
                  <a:pt x="102799" y="43414"/>
                </a:lnTo>
                <a:lnTo>
                  <a:pt x="107084" y="43399"/>
                </a:lnTo>
                <a:lnTo>
                  <a:pt x="107084" y="43399"/>
                </a:lnTo>
                <a:cubicBezTo>
                  <a:pt x="98777" y="19353"/>
                  <a:pt x="74013" y="5352"/>
                  <a:pt x="49381" y="10775"/>
                </a:cubicBezTo>
                <a:cubicBezTo>
                  <a:pt x="24750" y="16198"/>
                  <a:pt x="7998" y="39339"/>
                  <a:pt x="10348" y="64696"/>
                </a:cubicBezTo>
                <a:cubicBezTo>
                  <a:pt x="12698" y="90053"/>
                  <a:pt x="33411" y="109651"/>
                  <a:pt x="58610" y="110360"/>
                </a:cubicBezTo>
                <a:cubicBezTo>
                  <a:pt x="83810" y="111070"/>
                  <a:pt x="105571" y="92669"/>
                  <a:pt x="109316" y="67483"/>
                </a:cubicBezTo>
                <a:close/>
              </a:path>
            </a:pathLst>
          </a:custGeom>
          <a:solidFill>
            <a:srgbClr val="D3E1D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p8"/>
          <p:cNvSpPr/>
          <p:nvPr/>
        </p:nvSpPr>
        <p:spPr>
          <a:xfrm rot="-5400000">
            <a:off x="7121700" y="4198527"/>
            <a:ext cx="467718" cy="492564"/>
          </a:xfrm>
          <a:custGeom>
            <a:rect b="b" l="l" r="r" t="t"/>
            <a:pathLst>
              <a:path extrusionOk="0" h="120000" w="120000">
                <a:moveTo>
                  <a:pt x="111914" y="67878"/>
                </a:moveTo>
                <a:cubicBezTo>
                  <a:pt x="107910" y="94643"/>
                  <a:pt x="84485" y="114042"/>
                  <a:pt x="57639" y="112825"/>
                </a:cubicBezTo>
                <a:cubicBezTo>
                  <a:pt x="30792" y="111607"/>
                  <a:pt x="9192" y="90167"/>
                  <a:pt x="7593" y="63147"/>
                </a:cubicBezTo>
                <a:cubicBezTo>
                  <a:pt x="5994" y="36127"/>
                  <a:pt x="24911" y="12254"/>
                  <a:pt x="51424" y="7832"/>
                </a:cubicBezTo>
                <a:cubicBezTo>
                  <a:pt x="77937" y="3410"/>
                  <a:pt x="103484" y="19868"/>
                  <a:pt x="110617" y="45965"/>
                </a:cubicBezTo>
                <a:lnTo>
                  <a:pt x="117831" y="45965"/>
                </a:lnTo>
                <a:lnTo>
                  <a:pt x="105000" y="60000"/>
                </a:lnTo>
                <a:lnTo>
                  <a:pt x="87831" y="45965"/>
                </a:lnTo>
                <a:lnTo>
                  <a:pt x="94938" y="45965"/>
                </a:lnTo>
                <a:cubicBezTo>
                  <a:pt x="88095" y="27882"/>
                  <a:pt x="69292" y="17837"/>
                  <a:pt x="51004" y="22493"/>
                </a:cubicBezTo>
                <a:cubicBezTo>
                  <a:pt x="32715" y="27150"/>
                  <a:pt x="20618" y="45062"/>
                  <a:pt x="22738" y="64347"/>
                </a:cubicBezTo>
                <a:cubicBezTo>
                  <a:pt x="24858" y="83633"/>
                  <a:pt x="40536" y="98305"/>
                  <a:pt x="59372" y="98630"/>
                </a:cubicBezTo>
                <a:cubicBezTo>
                  <a:pt x="78208" y="98954"/>
                  <a:pt x="94355" y="84831"/>
                  <a:pt x="97100" y="65630"/>
                </a:cubicBezTo>
                <a:close/>
              </a:path>
            </a:pathLst>
          </a:custGeom>
          <a:solidFill>
            <a:srgbClr val="80A88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0" name="Google Shape;400;p8"/>
          <p:cNvSpPr/>
          <p:nvPr/>
        </p:nvSpPr>
        <p:spPr>
          <a:xfrm rot="-5400000">
            <a:off x="6772465" y="5364394"/>
            <a:ext cx="467718" cy="492564"/>
          </a:xfrm>
          <a:custGeom>
            <a:rect b="b" l="l" r="r" t="t"/>
            <a:pathLst>
              <a:path extrusionOk="0" h="120000" w="120000">
                <a:moveTo>
                  <a:pt x="111914" y="67878"/>
                </a:moveTo>
                <a:cubicBezTo>
                  <a:pt x="107910" y="94643"/>
                  <a:pt x="84485" y="114042"/>
                  <a:pt x="57639" y="112825"/>
                </a:cubicBezTo>
                <a:cubicBezTo>
                  <a:pt x="30792" y="111607"/>
                  <a:pt x="9192" y="90167"/>
                  <a:pt x="7593" y="63147"/>
                </a:cubicBezTo>
                <a:cubicBezTo>
                  <a:pt x="5994" y="36127"/>
                  <a:pt x="24911" y="12254"/>
                  <a:pt x="51424" y="7832"/>
                </a:cubicBezTo>
                <a:cubicBezTo>
                  <a:pt x="77937" y="3410"/>
                  <a:pt x="103484" y="19868"/>
                  <a:pt x="110617" y="45965"/>
                </a:cubicBezTo>
                <a:lnTo>
                  <a:pt x="117831" y="45965"/>
                </a:lnTo>
                <a:lnTo>
                  <a:pt x="105000" y="60000"/>
                </a:lnTo>
                <a:lnTo>
                  <a:pt x="87831" y="45965"/>
                </a:lnTo>
                <a:lnTo>
                  <a:pt x="94938" y="45965"/>
                </a:lnTo>
                <a:cubicBezTo>
                  <a:pt x="88095" y="27882"/>
                  <a:pt x="69292" y="17837"/>
                  <a:pt x="51004" y="22493"/>
                </a:cubicBezTo>
                <a:cubicBezTo>
                  <a:pt x="32715" y="27150"/>
                  <a:pt x="20618" y="45062"/>
                  <a:pt x="22738" y="64347"/>
                </a:cubicBezTo>
                <a:cubicBezTo>
                  <a:pt x="24858" y="83633"/>
                  <a:pt x="40536" y="98305"/>
                  <a:pt x="59372" y="98630"/>
                </a:cubicBezTo>
                <a:cubicBezTo>
                  <a:pt x="78208" y="98954"/>
                  <a:pt x="94355" y="84831"/>
                  <a:pt x="97100" y="65630"/>
                </a:cubicBezTo>
                <a:close/>
              </a:path>
            </a:pathLst>
          </a:custGeom>
          <a:solidFill>
            <a:srgbClr val="80A88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1" name="Google Shape;401;p8"/>
          <p:cNvSpPr/>
          <p:nvPr/>
        </p:nvSpPr>
        <p:spPr>
          <a:xfrm rot="-5400000">
            <a:off x="4855835" y="6301154"/>
            <a:ext cx="467718" cy="492564"/>
          </a:xfrm>
          <a:custGeom>
            <a:rect b="b" l="l" r="r" t="t"/>
            <a:pathLst>
              <a:path extrusionOk="0" h="120000" w="120000">
                <a:moveTo>
                  <a:pt x="111914" y="67878"/>
                </a:moveTo>
                <a:cubicBezTo>
                  <a:pt x="107910" y="94643"/>
                  <a:pt x="84485" y="114042"/>
                  <a:pt x="57639" y="112825"/>
                </a:cubicBezTo>
                <a:cubicBezTo>
                  <a:pt x="30792" y="111607"/>
                  <a:pt x="9192" y="90167"/>
                  <a:pt x="7593" y="63147"/>
                </a:cubicBezTo>
                <a:cubicBezTo>
                  <a:pt x="5994" y="36127"/>
                  <a:pt x="24911" y="12254"/>
                  <a:pt x="51424" y="7832"/>
                </a:cubicBezTo>
                <a:cubicBezTo>
                  <a:pt x="77937" y="3410"/>
                  <a:pt x="103484" y="19868"/>
                  <a:pt x="110617" y="45965"/>
                </a:cubicBezTo>
                <a:lnTo>
                  <a:pt x="117831" y="45965"/>
                </a:lnTo>
                <a:lnTo>
                  <a:pt x="105000" y="60000"/>
                </a:lnTo>
                <a:lnTo>
                  <a:pt x="87831" y="45965"/>
                </a:lnTo>
                <a:lnTo>
                  <a:pt x="94938" y="45965"/>
                </a:lnTo>
                <a:cubicBezTo>
                  <a:pt x="88095" y="27882"/>
                  <a:pt x="69292" y="17837"/>
                  <a:pt x="51004" y="22493"/>
                </a:cubicBezTo>
                <a:cubicBezTo>
                  <a:pt x="32715" y="27150"/>
                  <a:pt x="20618" y="45062"/>
                  <a:pt x="22738" y="64347"/>
                </a:cubicBezTo>
                <a:cubicBezTo>
                  <a:pt x="24858" y="83633"/>
                  <a:pt x="40536" y="98305"/>
                  <a:pt x="59372" y="98630"/>
                </a:cubicBezTo>
                <a:cubicBezTo>
                  <a:pt x="78208" y="98954"/>
                  <a:pt x="94355" y="84831"/>
                  <a:pt x="97100" y="65630"/>
                </a:cubicBezTo>
                <a:close/>
              </a:path>
            </a:pathLst>
          </a:custGeom>
          <a:solidFill>
            <a:srgbClr val="80A88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2" name="Google Shape;402;p8"/>
          <p:cNvSpPr/>
          <p:nvPr/>
        </p:nvSpPr>
        <p:spPr>
          <a:xfrm rot="-5400000">
            <a:off x="2720828" y="5414715"/>
            <a:ext cx="467718" cy="492564"/>
          </a:xfrm>
          <a:custGeom>
            <a:rect b="b" l="l" r="r" t="t"/>
            <a:pathLst>
              <a:path extrusionOk="0" h="120000" w="120000">
                <a:moveTo>
                  <a:pt x="111914" y="67878"/>
                </a:moveTo>
                <a:cubicBezTo>
                  <a:pt x="107910" y="94643"/>
                  <a:pt x="84485" y="114042"/>
                  <a:pt x="57639" y="112825"/>
                </a:cubicBezTo>
                <a:cubicBezTo>
                  <a:pt x="30792" y="111607"/>
                  <a:pt x="9192" y="90167"/>
                  <a:pt x="7593" y="63147"/>
                </a:cubicBezTo>
                <a:cubicBezTo>
                  <a:pt x="5994" y="36127"/>
                  <a:pt x="24911" y="12254"/>
                  <a:pt x="51424" y="7832"/>
                </a:cubicBezTo>
                <a:cubicBezTo>
                  <a:pt x="77937" y="3410"/>
                  <a:pt x="103484" y="19868"/>
                  <a:pt x="110617" y="45965"/>
                </a:cubicBezTo>
                <a:lnTo>
                  <a:pt x="117831" y="45965"/>
                </a:lnTo>
                <a:lnTo>
                  <a:pt x="105000" y="60000"/>
                </a:lnTo>
                <a:lnTo>
                  <a:pt x="87831" y="45965"/>
                </a:lnTo>
                <a:lnTo>
                  <a:pt x="94938" y="45965"/>
                </a:lnTo>
                <a:cubicBezTo>
                  <a:pt x="88095" y="27882"/>
                  <a:pt x="69292" y="17837"/>
                  <a:pt x="51004" y="22493"/>
                </a:cubicBezTo>
                <a:cubicBezTo>
                  <a:pt x="32715" y="27150"/>
                  <a:pt x="20618" y="45062"/>
                  <a:pt x="22738" y="64347"/>
                </a:cubicBezTo>
                <a:cubicBezTo>
                  <a:pt x="24858" y="83633"/>
                  <a:pt x="40536" y="98305"/>
                  <a:pt x="59372" y="98630"/>
                </a:cubicBezTo>
                <a:cubicBezTo>
                  <a:pt x="78208" y="98954"/>
                  <a:pt x="94355" y="84831"/>
                  <a:pt x="97100" y="65630"/>
                </a:cubicBezTo>
                <a:close/>
              </a:path>
            </a:pathLst>
          </a:custGeom>
          <a:solidFill>
            <a:srgbClr val="80A88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8"/>
          <p:cNvSpPr/>
          <p:nvPr/>
        </p:nvSpPr>
        <p:spPr>
          <a:xfrm rot="-5400000">
            <a:off x="2474546" y="3287590"/>
            <a:ext cx="467718" cy="492564"/>
          </a:xfrm>
          <a:custGeom>
            <a:rect b="b" l="l" r="r" t="t"/>
            <a:pathLst>
              <a:path extrusionOk="0" h="120000" w="120000">
                <a:moveTo>
                  <a:pt x="111914" y="67878"/>
                </a:moveTo>
                <a:cubicBezTo>
                  <a:pt x="107910" y="94643"/>
                  <a:pt x="84485" y="114042"/>
                  <a:pt x="57639" y="112825"/>
                </a:cubicBezTo>
                <a:cubicBezTo>
                  <a:pt x="30792" y="111607"/>
                  <a:pt x="9192" y="90167"/>
                  <a:pt x="7593" y="63147"/>
                </a:cubicBezTo>
                <a:cubicBezTo>
                  <a:pt x="5994" y="36127"/>
                  <a:pt x="24911" y="12254"/>
                  <a:pt x="51424" y="7832"/>
                </a:cubicBezTo>
                <a:cubicBezTo>
                  <a:pt x="77937" y="3410"/>
                  <a:pt x="103484" y="19868"/>
                  <a:pt x="110617" y="45965"/>
                </a:cubicBezTo>
                <a:lnTo>
                  <a:pt x="117831" y="45965"/>
                </a:lnTo>
                <a:lnTo>
                  <a:pt x="105000" y="60000"/>
                </a:lnTo>
                <a:lnTo>
                  <a:pt x="87831" y="45965"/>
                </a:lnTo>
                <a:lnTo>
                  <a:pt x="94938" y="45965"/>
                </a:lnTo>
                <a:cubicBezTo>
                  <a:pt x="88095" y="27882"/>
                  <a:pt x="69292" y="17837"/>
                  <a:pt x="51004" y="22493"/>
                </a:cubicBezTo>
                <a:cubicBezTo>
                  <a:pt x="32715" y="27150"/>
                  <a:pt x="20618" y="45062"/>
                  <a:pt x="22738" y="64347"/>
                </a:cubicBezTo>
                <a:cubicBezTo>
                  <a:pt x="24858" y="83633"/>
                  <a:pt x="40536" y="98305"/>
                  <a:pt x="59372" y="98630"/>
                </a:cubicBezTo>
                <a:cubicBezTo>
                  <a:pt x="78208" y="98954"/>
                  <a:pt x="94355" y="84831"/>
                  <a:pt x="97100" y="65630"/>
                </a:cubicBezTo>
                <a:close/>
              </a:path>
            </a:pathLst>
          </a:custGeom>
          <a:solidFill>
            <a:srgbClr val="80A88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8"/>
          <p:cNvSpPr/>
          <p:nvPr/>
        </p:nvSpPr>
        <p:spPr>
          <a:xfrm>
            <a:off x="5512944" y="1068812"/>
            <a:ext cx="3235772" cy="1454707"/>
          </a:xfrm>
          <a:prstGeom prst="roundRect">
            <a:avLst>
              <a:gd fmla="val 16667" name="adj"/>
            </a:avLst>
          </a:prstGeom>
          <a:solidFill>
            <a:srgbClr val="D3E1D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>
                <a:solidFill>
                  <a:srgbClr val="385438"/>
                </a:solidFill>
                <a:latin typeface="Arial"/>
                <a:ea typeface="Arial"/>
                <a:cs typeface="Arial"/>
                <a:sym typeface="Arial"/>
              </a:rPr>
              <a:t>Accueil/ Recueil 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385438"/>
              </a:buClr>
              <a:buSzPts val="1800"/>
              <a:buFont typeface="Arial"/>
              <a:buChar char="•"/>
            </a:pPr>
            <a:r>
              <a:rPr lang="fr-FR" sz="1800">
                <a:solidFill>
                  <a:srgbClr val="385438"/>
                </a:solidFill>
                <a:latin typeface="Arial"/>
                <a:ea typeface="Arial"/>
                <a:cs typeface="Arial"/>
                <a:sym typeface="Arial"/>
              </a:rPr>
              <a:t>Attentes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385438"/>
              </a:buClr>
              <a:buSzPts val="1800"/>
              <a:buFont typeface="Arial"/>
              <a:buChar char="•"/>
            </a:pPr>
            <a:r>
              <a:rPr lang="fr-FR" sz="1800">
                <a:solidFill>
                  <a:srgbClr val="385438"/>
                </a:solidFill>
                <a:latin typeface="Arial"/>
                <a:ea typeface="Arial"/>
                <a:cs typeface="Arial"/>
                <a:sym typeface="Arial"/>
              </a:rPr>
              <a:t>Métier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385438"/>
              </a:buClr>
              <a:buSzPts val="1800"/>
              <a:buFont typeface="Arial"/>
              <a:buChar char="•"/>
            </a:pPr>
            <a:r>
              <a:rPr lang="fr-FR" sz="1800">
                <a:solidFill>
                  <a:srgbClr val="385438"/>
                </a:solidFill>
                <a:latin typeface="Arial"/>
                <a:ea typeface="Arial"/>
                <a:cs typeface="Arial"/>
                <a:sym typeface="Arial"/>
              </a:rPr>
              <a:t>Connaissances</a:t>
            </a:r>
            <a:endParaRPr/>
          </a:p>
        </p:txBody>
      </p:sp>
      <p:sp>
        <p:nvSpPr>
          <p:cNvPr id="405" name="Google Shape;405;p8"/>
          <p:cNvSpPr/>
          <p:nvPr/>
        </p:nvSpPr>
        <p:spPr>
          <a:xfrm>
            <a:off x="7466625" y="1643481"/>
            <a:ext cx="3784761" cy="1454707"/>
          </a:xfrm>
          <a:prstGeom prst="roundRect">
            <a:avLst>
              <a:gd fmla="val 16667" name="adj"/>
            </a:avLst>
          </a:prstGeom>
          <a:solidFill>
            <a:srgbClr val="BAD0BA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>
                <a:solidFill>
                  <a:srgbClr val="385438"/>
                </a:solidFill>
                <a:latin typeface="Arial"/>
                <a:ea typeface="Arial"/>
                <a:cs typeface="Arial"/>
                <a:sym typeface="Arial"/>
              </a:rPr>
              <a:t>Intro, Objectifs de la formation</a:t>
            </a:r>
            <a:endParaRPr/>
          </a:p>
        </p:txBody>
      </p:sp>
      <p:sp>
        <p:nvSpPr>
          <p:cNvPr id="406" name="Google Shape;406;p8"/>
          <p:cNvSpPr/>
          <p:nvPr/>
        </p:nvSpPr>
        <p:spPr>
          <a:xfrm>
            <a:off x="1499627" y="994288"/>
            <a:ext cx="3235772" cy="1985822"/>
          </a:xfrm>
          <a:prstGeom prst="roundRect">
            <a:avLst>
              <a:gd fmla="val 16667" name="adj"/>
            </a:avLst>
          </a:prstGeom>
          <a:solidFill>
            <a:srgbClr val="D3E1D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>
                <a:solidFill>
                  <a:srgbClr val="385438"/>
                </a:solidFill>
                <a:latin typeface="Arial"/>
                <a:ea typeface="Arial"/>
                <a:cs typeface="Arial"/>
                <a:sym typeface="Arial"/>
              </a:rPr>
              <a:t>Retour sur : 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385438"/>
              </a:buClr>
              <a:buSzPts val="1800"/>
              <a:buFont typeface="Arial"/>
              <a:buChar char="•"/>
            </a:pPr>
            <a:r>
              <a:rPr lang="fr-FR" sz="1800">
                <a:solidFill>
                  <a:srgbClr val="385438"/>
                </a:solidFill>
                <a:latin typeface="Arial"/>
                <a:ea typeface="Arial"/>
                <a:cs typeface="Arial"/>
                <a:sym typeface="Arial"/>
              </a:rPr>
              <a:t>Attentes / OK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385438"/>
              </a:buClr>
              <a:buSzPts val="1800"/>
              <a:buFont typeface="Arial"/>
              <a:buChar char="•"/>
            </a:pPr>
            <a:r>
              <a:rPr lang="fr-FR" sz="1800">
                <a:solidFill>
                  <a:srgbClr val="385438"/>
                </a:solidFill>
                <a:latin typeface="Arial"/>
                <a:ea typeface="Arial"/>
                <a:cs typeface="Arial"/>
                <a:sym typeface="Arial"/>
              </a:rPr>
              <a:t>Métier / en phase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385438"/>
              </a:buClr>
              <a:buSzPts val="1800"/>
              <a:buFont typeface="Arial"/>
              <a:buChar char="•"/>
            </a:pPr>
            <a:r>
              <a:rPr lang="fr-FR" sz="1800">
                <a:solidFill>
                  <a:srgbClr val="385438"/>
                </a:solidFill>
                <a:latin typeface="Arial"/>
                <a:ea typeface="Arial"/>
                <a:cs typeface="Arial"/>
                <a:sym typeface="Arial"/>
              </a:rPr>
              <a:t>Acquisition de connaissances </a:t>
            </a:r>
            <a:r>
              <a:rPr b="1" lang="fr-FR" sz="1800">
                <a:solidFill>
                  <a:srgbClr val="385438"/>
                </a:solidFill>
                <a:latin typeface="Arial"/>
                <a:ea typeface="Arial"/>
                <a:cs typeface="Arial"/>
                <a:sym typeface="Arial"/>
              </a:rPr>
              <a:t>Complémentaires</a:t>
            </a:r>
            <a:endParaRPr/>
          </a:p>
        </p:txBody>
      </p:sp>
      <p:sp>
        <p:nvSpPr>
          <p:cNvPr id="407" name="Google Shape;407;p8"/>
          <p:cNvSpPr/>
          <p:nvPr/>
        </p:nvSpPr>
        <p:spPr>
          <a:xfrm>
            <a:off x="46421" y="2806181"/>
            <a:ext cx="3005864" cy="1923099"/>
          </a:xfrm>
          <a:prstGeom prst="roundRect">
            <a:avLst>
              <a:gd fmla="val 16667" name="adj"/>
            </a:avLst>
          </a:prstGeom>
          <a:solidFill>
            <a:srgbClr val="BAD0BA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>
                <a:solidFill>
                  <a:srgbClr val="385438"/>
                </a:solidFill>
                <a:latin typeface="Arial"/>
                <a:ea typeface="Arial"/>
                <a:cs typeface="Arial"/>
                <a:sym typeface="Arial"/>
              </a:rPr>
              <a:t>Ce qu’il faut retenir</a:t>
            </a:r>
            <a:endParaRPr/>
          </a:p>
        </p:txBody>
      </p:sp>
      <p:sp>
        <p:nvSpPr>
          <p:cNvPr id="408" name="Google Shape;408;p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p8"/>
          <p:cNvSpPr/>
          <p:nvPr/>
        </p:nvSpPr>
        <p:spPr>
          <a:xfrm rot="-5400000">
            <a:off x="6623115" y="2341266"/>
            <a:ext cx="1113201" cy="1172337"/>
          </a:xfrm>
          <a:custGeom>
            <a:rect b="b" l="l" r="r" t="t"/>
            <a:pathLst>
              <a:path extrusionOk="0" h="120000" w="120000">
                <a:moveTo>
                  <a:pt x="111914" y="67878"/>
                </a:moveTo>
                <a:cubicBezTo>
                  <a:pt x="107910" y="94643"/>
                  <a:pt x="84485" y="114042"/>
                  <a:pt x="57639" y="112825"/>
                </a:cubicBezTo>
                <a:cubicBezTo>
                  <a:pt x="30792" y="111607"/>
                  <a:pt x="9192" y="90167"/>
                  <a:pt x="7593" y="63147"/>
                </a:cubicBezTo>
                <a:cubicBezTo>
                  <a:pt x="5994" y="36127"/>
                  <a:pt x="24911" y="12254"/>
                  <a:pt x="51424" y="7832"/>
                </a:cubicBezTo>
                <a:cubicBezTo>
                  <a:pt x="77937" y="3410"/>
                  <a:pt x="103484" y="19868"/>
                  <a:pt x="110617" y="45965"/>
                </a:cubicBezTo>
                <a:lnTo>
                  <a:pt x="117831" y="45965"/>
                </a:lnTo>
                <a:lnTo>
                  <a:pt x="105000" y="60000"/>
                </a:lnTo>
                <a:lnTo>
                  <a:pt x="87831" y="45965"/>
                </a:lnTo>
                <a:lnTo>
                  <a:pt x="94938" y="45965"/>
                </a:lnTo>
                <a:lnTo>
                  <a:pt x="94938" y="45965"/>
                </a:lnTo>
                <a:cubicBezTo>
                  <a:pt x="88095" y="27882"/>
                  <a:pt x="69292" y="17837"/>
                  <a:pt x="51004" y="22493"/>
                </a:cubicBezTo>
                <a:cubicBezTo>
                  <a:pt x="32715" y="27150"/>
                  <a:pt x="20618" y="45062"/>
                  <a:pt x="22738" y="64347"/>
                </a:cubicBezTo>
                <a:cubicBezTo>
                  <a:pt x="24858" y="83633"/>
                  <a:pt x="40536" y="98305"/>
                  <a:pt x="59372" y="98630"/>
                </a:cubicBezTo>
                <a:cubicBezTo>
                  <a:pt x="78208" y="98954"/>
                  <a:pt x="94355" y="84831"/>
                  <a:pt x="97100" y="65630"/>
                </a:cubicBezTo>
                <a:close/>
              </a:path>
            </a:pathLst>
          </a:custGeom>
          <a:solidFill>
            <a:schemeClr val="accent1"/>
          </a:solidFill>
          <a:ln cap="flat" cmpd="sng" w="10775">
            <a:solidFill>
              <a:srgbClr val="17231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Google Shape;410;p8"/>
          <p:cNvSpPr/>
          <p:nvPr/>
        </p:nvSpPr>
        <p:spPr>
          <a:xfrm>
            <a:off x="7882192" y="2630725"/>
            <a:ext cx="4119338" cy="2258175"/>
          </a:xfrm>
          <a:prstGeom prst="roundRect">
            <a:avLst>
              <a:gd fmla="val 11525" name="adj"/>
            </a:avLst>
          </a:prstGeom>
          <a:solidFill>
            <a:srgbClr val="385438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fr-FR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Positionnement, Promesse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fr-FR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Question rebond / Connaissances actuelles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fr-FR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Explications / réf. aux QR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fr-FR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Objectif de l’exercice =&gt; énoncé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fr-FR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Corrections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fr-FR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Ce qu’il faut retenir</a:t>
            </a:r>
            <a:endParaRPr/>
          </a:p>
        </p:txBody>
      </p:sp>
      <p:sp>
        <p:nvSpPr>
          <p:cNvPr id="411" name="Google Shape;411;p8"/>
          <p:cNvSpPr txBox="1"/>
          <p:nvPr>
            <p:ph type="title"/>
          </p:nvPr>
        </p:nvSpPr>
        <p:spPr>
          <a:xfrm>
            <a:off x="1563453" y="542755"/>
            <a:ext cx="10393178" cy="639294"/>
          </a:xfrm>
          <a:prstGeom prst="rect">
            <a:avLst/>
          </a:prstGeom>
          <a:noFill/>
          <a:ln>
            <a:noFill/>
          </a:ln>
        </p:spPr>
        <p:txBody>
          <a:bodyPr anchorCtr="0" anchor="b" bIns="108000" lIns="108000" spcFirstLastPara="1" rIns="0" wrap="square" tIns="108000">
            <a:spAutoFit/>
          </a:bodyPr>
          <a:lstStyle/>
          <a:p>
            <a:pPr indent="0" lvl="0" marL="0" rtl="0" algn="l">
              <a:lnSpc>
                <a:spcPct val="95142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Les étapes clés à respecter</a:t>
            </a:r>
            <a:endParaRPr/>
          </a:p>
        </p:txBody>
      </p:sp>
      <p:sp>
        <p:nvSpPr>
          <p:cNvPr id="412" name="Google Shape;412;p8"/>
          <p:cNvSpPr/>
          <p:nvPr/>
        </p:nvSpPr>
        <p:spPr>
          <a:xfrm>
            <a:off x="8021184" y="2725914"/>
            <a:ext cx="3575239" cy="532578"/>
          </a:xfrm>
          <a:prstGeom prst="roundRect">
            <a:avLst>
              <a:gd fmla="val 11525" name="adj"/>
            </a:avLst>
          </a:prstGeom>
          <a:solidFill>
            <a:srgbClr val="385438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fr-FR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Positionnement, Promesse</a:t>
            </a:r>
            <a:endParaRPr/>
          </a:p>
        </p:txBody>
      </p:sp>
      <p:sp>
        <p:nvSpPr>
          <p:cNvPr id="413" name="Google Shape;413;p8"/>
          <p:cNvSpPr/>
          <p:nvPr/>
        </p:nvSpPr>
        <p:spPr>
          <a:xfrm>
            <a:off x="7957128" y="3081201"/>
            <a:ext cx="3575239" cy="764253"/>
          </a:xfrm>
          <a:prstGeom prst="roundRect">
            <a:avLst>
              <a:gd fmla="val 11525" name="adj"/>
            </a:avLst>
          </a:prstGeom>
          <a:solidFill>
            <a:srgbClr val="385438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fr-FR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Question rebond / Connaissances actuelles</a:t>
            </a:r>
            <a:endParaRPr/>
          </a:p>
        </p:txBody>
      </p:sp>
      <p:sp>
        <p:nvSpPr>
          <p:cNvPr id="414" name="Google Shape;414;p8"/>
          <p:cNvSpPr/>
          <p:nvPr/>
        </p:nvSpPr>
        <p:spPr>
          <a:xfrm>
            <a:off x="8032064" y="3727606"/>
            <a:ext cx="3575239" cy="550308"/>
          </a:xfrm>
          <a:prstGeom prst="roundRect">
            <a:avLst>
              <a:gd fmla="val 11525" name="adj"/>
            </a:avLst>
          </a:prstGeom>
          <a:solidFill>
            <a:srgbClr val="385438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fr-FR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Explications / réf. aux QR</a:t>
            </a:r>
            <a:endParaRPr/>
          </a:p>
        </p:txBody>
      </p:sp>
      <p:sp>
        <p:nvSpPr>
          <p:cNvPr id="415" name="Google Shape;415;p8"/>
          <p:cNvSpPr/>
          <p:nvPr/>
        </p:nvSpPr>
        <p:spPr>
          <a:xfrm>
            <a:off x="7886967" y="4207943"/>
            <a:ext cx="3808869" cy="550308"/>
          </a:xfrm>
          <a:prstGeom prst="roundRect">
            <a:avLst>
              <a:gd fmla="val 11525" name="adj"/>
            </a:avLst>
          </a:prstGeom>
          <a:solidFill>
            <a:srgbClr val="385438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5750" lvl="0" marL="28575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fr-FR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Objectif de l’exercice =&gt; énoncé</a:t>
            </a:r>
            <a:endParaRPr/>
          </a:p>
        </p:txBody>
      </p:sp>
      <p:sp>
        <p:nvSpPr>
          <p:cNvPr id="416" name="Google Shape;416;p8"/>
          <p:cNvSpPr/>
          <p:nvPr/>
        </p:nvSpPr>
        <p:spPr>
          <a:xfrm>
            <a:off x="7683020" y="4652099"/>
            <a:ext cx="2004782" cy="550308"/>
          </a:xfrm>
          <a:prstGeom prst="roundRect">
            <a:avLst>
              <a:gd fmla="val 11525" name="adj"/>
            </a:avLst>
          </a:prstGeom>
          <a:solidFill>
            <a:srgbClr val="385438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5750" lvl="0" marL="28575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fr-FR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Corrections</a:t>
            </a:r>
            <a:endParaRPr/>
          </a:p>
        </p:txBody>
      </p:sp>
      <p:sp>
        <p:nvSpPr>
          <p:cNvPr id="417" name="Google Shape;417;p8"/>
          <p:cNvSpPr/>
          <p:nvPr/>
        </p:nvSpPr>
        <p:spPr>
          <a:xfrm>
            <a:off x="7709076" y="5094083"/>
            <a:ext cx="2603405" cy="550308"/>
          </a:xfrm>
          <a:prstGeom prst="roundRect">
            <a:avLst>
              <a:gd fmla="val 11525" name="adj"/>
            </a:avLst>
          </a:prstGeom>
          <a:solidFill>
            <a:srgbClr val="385438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5750" lvl="0" marL="28575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fr-FR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Ce qu’il faut retenir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4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4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4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4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4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4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3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4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4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4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p83"/>
          <p:cNvSpPr txBox="1"/>
          <p:nvPr>
            <p:ph type="title"/>
          </p:nvPr>
        </p:nvSpPr>
        <p:spPr>
          <a:xfrm>
            <a:off x="297608" y="2766075"/>
            <a:ext cx="3095298" cy="771979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</a:pPr>
            <a:r>
              <a:rPr lang="fr-FR"/>
              <a:t>Questions rebonds</a:t>
            </a:r>
            <a:br>
              <a:rPr lang="fr-FR"/>
            </a:br>
            <a:endParaRPr/>
          </a:p>
        </p:txBody>
      </p:sp>
      <p:sp>
        <p:nvSpPr>
          <p:cNvPr id="893" name="Google Shape;893;p83"/>
          <p:cNvSpPr txBox="1"/>
          <p:nvPr>
            <p:ph idx="1" type="body"/>
          </p:nvPr>
        </p:nvSpPr>
        <p:spPr>
          <a:xfrm>
            <a:off x="7472363" y="1082675"/>
            <a:ext cx="4572000" cy="49323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10000"/>
          </a:bodyPr>
          <a:lstStyle/>
          <a:p>
            <a:pPr indent="-350590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Avez-vous déjà utilisé des hooks dans vos projets React ? Si oui, lesquels et dans quel contexte ?</a:t>
            </a:r>
            <a:endParaRPr/>
          </a:p>
          <a:p>
            <a:pPr indent="-350590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Comment gérez-vous actuellement les effets de bord dans vos composants React, tels que la détection d’un device mobile ou un appel d’API ?</a:t>
            </a:r>
            <a:endParaRPr/>
          </a:p>
          <a:p>
            <a:pPr indent="-35059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Pouvez-vous donner un exemple de situation où vous avez dû réutiliser la même logique d'état dans plusieurs composants ?</a:t>
            </a:r>
            <a:endParaRPr/>
          </a:p>
          <a:p>
            <a:pPr indent="-350590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Comment organisez-vous votre code pour assurer la réutilisabilité et la maintenabilité des fonctionnalités liées à l'état et aux effets ?</a:t>
            </a:r>
            <a:endParaRPr/>
          </a:p>
          <a:p>
            <a:pPr indent="-275800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499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7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p84"/>
          <p:cNvSpPr txBox="1"/>
          <p:nvPr>
            <p:ph type="title"/>
          </p:nvPr>
        </p:nvSpPr>
        <p:spPr>
          <a:xfrm>
            <a:off x="1257005" y="367779"/>
            <a:ext cx="9677990" cy="771979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1 : Définition des Hooks</a:t>
            </a:r>
            <a:br>
              <a:rPr lang="fr-FR"/>
            </a:br>
            <a:endParaRPr/>
          </a:p>
        </p:txBody>
      </p:sp>
      <p:sp>
        <p:nvSpPr>
          <p:cNvPr id="899" name="Google Shape;899;p84"/>
          <p:cNvSpPr txBox="1"/>
          <p:nvPr>
            <p:ph idx="1" type="body"/>
          </p:nvPr>
        </p:nvSpPr>
        <p:spPr>
          <a:xfrm>
            <a:off x="4788067" y="2238374"/>
            <a:ext cx="5919788" cy="4246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35557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Introduction aux hooks.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Simplification de la gestion de l'état et des effets.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Principaux hooks : useState, useEffect.</a:t>
            </a:r>
            <a:endParaRPr/>
          </a:p>
          <a:p>
            <a:pPr indent="-235557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  <a:p>
            <a:pPr indent="-235557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3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Google Shape;904;p86"/>
          <p:cNvSpPr txBox="1"/>
          <p:nvPr>
            <p:ph type="title"/>
          </p:nvPr>
        </p:nvSpPr>
        <p:spPr>
          <a:xfrm>
            <a:off x="1257005" y="367779"/>
            <a:ext cx="9678000" cy="13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2 : Le hook d’état (useState)</a:t>
            </a:r>
            <a:br>
              <a:rPr lang="fr-FR"/>
            </a:br>
            <a:endParaRPr/>
          </a:p>
        </p:txBody>
      </p:sp>
      <p:sp>
        <p:nvSpPr>
          <p:cNvPr id="905" name="Google Shape;905;p86"/>
          <p:cNvSpPr txBox="1"/>
          <p:nvPr>
            <p:ph idx="1" type="body"/>
          </p:nvPr>
        </p:nvSpPr>
        <p:spPr>
          <a:xfrm>
            <a:off x="5972192" y="2207387"/>
            <a:ext cx="5919900" cy="42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35557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Utilisation de useState.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Initialisation de l'état.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Mise à jour de l'état.</a:t>
            </a:r>
            <a:endParaRPr/>
          </a:p>
          <a:p>
            <a:pPr indent="-235557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  <a:p>
            <a:pPr indent="-235557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  <p:pic>
        <p:nvPicPr>
          <p:cNvPr descr="Une image contenant texte, capture d’écran, affichage, logiciel&#10;&#10;Description générée automatiquement" id="906" name="Google Shape;906;p8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1825" y="1281825"/>
            <a:ext cx="4704500" cy="5576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0" name="Shape 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Google Shape;911;p87"/>
          <p:cNvSpPr txBox="1"/>
          <p:nvPr>
            <p:ph type="title"/>
          </p:nvPr>
        </p:nvSpPr>
        <p:spPr>
          <a:xfrm>
            <a:off x="1257005" y="367779"/>
            <a:ext cx="9678000" cy="1880100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3 : Le hook d’effet (useEffect) et la liste de dépendance</a:t>
            </a:r>
            <a:br>
              <a:rPr lang="fr-FR"/>
            </a:br>
            <a:endParaRPr/>
          </a:p>
        </p:txBody>
      </p:sp>
      <p:sp>
        <p:nvSpPr>
          <p:cNvPr id="912" name="Google Shape;912;p87"/>
          <p:cNvSpPr txBox="1"/>
          <p:nvPr>
            <p:ph idx="1" type="body"/>
          </p:nvPr>
        </p:nvSpPr>
        <p:spPr>
          <a:xfrm>
            <a:off x="5972192" y="2247874"/>
            <a:ext cx="5919900" cy="42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35557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Introduction à useEffect.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Gestion des effets de bord.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Utilisation de la liste de dépendance.</a:t>
            </a:r>
            <a:endParaRPr/>
          </a:p>
          <a:p>
            <a:pPr indent="-235557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  <p:pic>
        <p:nvPicPr>
          <p:cNvPr id="913" name="Google Shape;913;p87" title="Screenshot 2025-05-09 at 14.38.00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701600"/>
            <a:ext cx="5848898" cy="315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7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p88"/>
          <p:cNvSpPr txBox="1"/>
          <p:nvPr>
            <p:ph type="title"/>
          </p:nvPr>
        </p:nvSpPr>
        <p:spPr>
          <a:xfrm>
            <a:off x="1257005" y="367779"/>
            <a:ext cx="9678000" cy="13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4 : Les règles des hooks</a:t>
            </a:r>
            <a:br>
              <a:rPr lang="fr-FR"/>
            </a:br>
            <a:endParaRPr/>
          </a:p>
        </p:txBody>
      </p:sp>
      <p:sp>
        <p:nvSpPr>
          <p:cNvPr id="919" name="Google Shape;919;p88"/>
          <p:cNvSpPr txBox="1"/>
          <p:nvPr>
            <p:ph idx="1" type="body"/>
          </p:nvPr>
        </p:nvSpPr>
        <p:spPr>
          <a:xfrm>
            <a:off x="4788067" y="2238374"/>
            <a:ext cx="5919788" cy="4246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235557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64999"/>
              <a:buNone/>
            </a:pPr>
            <a:r>
              <a:t/>
            </a:r>
            <a:endParaRPr/>
          </a:p>
          <a:p>
            <a:pPr indent="-33509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Introduction aux règles des hooks.</a:t>
            </a:r>
            <a:endParaRPr/>
          </a:p>
          <a:p>
            <a:pPr indent="-33509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Importance des règles pour éviter les bugs.</a:t>
            </a:r>
            <a:endParaRPr/>
          </a:p>
          <a:p>
            <a:pPr indent="-33509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Règles principales : appels en tout début de fonction et ordre constant.</a:t>
            </a:r>
            <a:endParaRPr/>
          </a:p>
          <a:p>
            <a:pPr indent="-325987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56560"/>
              <a:buChar char="▬"/>
            </a:pPr>
            <a:r>
              <a:rPr lang="fr-FR"/>
              <a:t>Il existe des outils (linters) pour vérifier le respect de ces règles (eslint).</a:t>
            </a:r>
            <a:endParaRPr/>
          </a:p>
          <a:p>
            <a:pPr indent="-235557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4999"/>
              <a:buNone/>
            </a:pPr>
            <a:r>
              <a:t/>
            </a:r>
            <a:endParaRPr/>
          </a:p>
          <a:p>
            <a:pPr indent="-235557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499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3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p89"/>
          <p:cNvSpPr txBox="1"/>
          <p:nvPr>
            <p:ph type="title"/>
          </p:nvPr>
        </p:nvSpPr>
        <p:spPr>
          <a:xfrm>
            <a:off x="1257005" y="367779"/>
            <a:ext cx="9678000" cy="13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5 : Les custom hooks</a:t>
            </a:r>
            <a:br>
              <a:rPr lang="fr-FR"/>
            </a:br>
            <a:endParaRPr/>
          </a:p>
        </p:txBody>
      </p:sp>
      <p:sp>
        <p:nvSpPr>
          <p:cNvPr id="925" name="Google Shape;925;p89"/>
          <p:cNvSpPr txBox="1"/>
          <p:nvPr>
            <p:ph idx="1" type="body"/>
          </p:nvPr>
        </p:nvSpPr>
        <p:spPr>
          <a:xfrm>
            <a:off x="6272092" y="2257499"/>
            <a:ext cx="5919900" cy="42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235557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Création de custom hooks.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Réutilisation de la logique d'état et d'effet.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Amélioration de la lisibilité et de la maintenabilité du code.</a:t>
            </a:r>
            <a:endParaRPr/>
          </a:p>
          <a:p>
            <a:pPr indent="-235557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  <a:p>
            <a:pPr indent="-235557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  <p:pic>
        <p:nvPicPr>
          <p:cNvPr id="926" name="Google Shape;926;p89" title="Screenshot 2025-05-09 at 14.42.09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022500"/>
            <a:ext cx="6232700" cy="3835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90"/>
          <p:cNvSpPr txBox="1"/>
          <p:nvPr>
            <p:ph type="title"/>
          </p:nvPr>
        </p:nvSpPr>
        <p:spPr>
          <a:xfrm>
            <a:off x="4556867" y="466068"/>
            <a:ext cx="3366439" cy="433553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fr-FR"/>
              <a:t>Ateliers</a:t>
            </a:r>
            <a:br>
              <a:rPr lang="fr-FR"/>
            </a:br>
            <a:endParaRPr/>
          </a:p>
        </p:txBody>
      </p:sp>
      <p:sp>
        <p:nvSpPr>
          <p:cNvPr id="932" name="Google Shape;932;p90"/>
          <p:cNvSpPr txBox="1"/>
          <p:nvPr>
            <p:ph idx="1" type="body"/>
          </p:nvPr>
        </p:nvSpPr>
        <p:spPr>
          <a:xfrm>
            <a:off x="4556867" y="899621"/>
            <a:ext cx="6466611" cy="47538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10"/>
              <a:buChar char="▬"/>
            </a:pPr>
            <a:r>
              <a:rPr b="1" lang="fr-FR"/>
              <a:t>Objectifs de l'atelier :</a:t>
            </a:r>
            <a:endParaRPr/>
          </a:p>
          <a:p>
            <a:pPr indent="-155543" lvl="1" marL="533293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80"/>
              <a:buChar char="►"/>
            </a:pPr>
            <a:r>
              <a:rPr lang="fr-FR"/>
              <a:t>Apprendre à utiliser les hooks de base useState et useEffect dans des composants fonctionnels.</a:t>
            </a:r>
            <a:endParaRPr/>
          </a:p>
          <a:p>
            <a:pPr indent="-155543" lvl="1" marL="53329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980"/>
              <a:buChar char="►"/>
            </a:pPr>
            <a:r>
              <a:rPr lang="fr-FR"/>
              <a:t>Créer des hooks personnalisés pour réutiliser la logique d'état et d'effet.</a:t>
            </a:r>
            <a:endParaRPr/>
          </a:p>
          <a:p>
            <a:pPr indent="-155543" lvl="1" marL="53329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980"/>
              <a:buChar char="►"/>
            </a:pPr>
            <a:r>
              <a:rPr lang="fr-FR"/>
              <a:t>Comprendre et appliquer les règles d'utilisation des hooks.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SzPts val="910"/>
              <a:buChar char="▬"/>
            </a:pPr>
            <a:r>
              <a:rPr b="1" lang="fr-FR"/>
              <a:t>Énoncé de l'atelier :</a:t>
            </a:r>
            <a:endParaRPr/>
          </a:p>
          <a:p>
            <a:pPr indent="-155543" lvl="1" marL="533293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80"/>
              <a:buChar char="►"/>
            </a:pPr>
            <a:r>
              <a:rPr lang="fr-FR"/>
              <a:t>Créez un composant qui utilise useState pour gérer un compteur avec des boutons pour incrémenter et décrémenter la valeur.</a:t>
            </a:r>
            <a:endParaRPr/>
          </a:p>
          <a:p>
            <a:pPr indent="-155544" lvl="1" marL="53329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980"/>
              <a:buChar char="►"/>
            </a:pPr>
            <a:r>
              <a:rPr lang="fr-FR"/>
              <a:t>Utilisez useEffect pour persister l’état du compteur gr</a:t>
            </a:r>
            <a:r>
              <a:rPr lang="fr-FR"/>
              <a:t>âce à localStorage (stockage côté client) lorsque sa valeur est modifiée.</a:t>
            </a:r>
            <a:r>
              <a:rPr lang="fr-FR"/>
              <a:t> Restaurez la valeur précédente du compteur lors d’un </a:t>
            </a:r>
            <a:r>
              <a:rPr lang="fr-FR"/>
              <a:t>rafraichissement</a:t>
            </a:r>
            <a:r>
              <a:rPr lang="fr-FR"/>
              <a:t> de page.</a:t>
            </a:r>
            <a:endParaRPr/>
          </a:p>
          <a:p>
            <a:pPr indent="-155544" lvl="1" marL="53329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980"/>
              <a:buChar char="►"/>
            </a:pPr>
            <a:r>
              <a:rPr lang="fr-FR"/>
              <a:t>Assurez-vous de suivre les règles des hooks en respectant l'ordre d'appel et l'utilisation dans </a:t>
            </a:r>
            <a:r>
              <a:rPr lang="fr-FR"/>
              <a:t>des fonctions de</a:t>
            </a:r>
            <a:r>
              <a:rPr lang="fr-FR"/>
              <a:t> composants.</a:t>
            </a:r>
            <a:endParaRPr/>
          </a:p>
          <a:p>
            <a:pPr indent="-155544" lvl="1" marL="533293" rtl="0" algn="l">
              <a:spcBef>
                <a:spcPts val="1200"/>
              </a:spcBef>
              <a:spcAft>
                <a:spcPts val="0"/>
              </a:spcAft>
              <a:buSzPts val="980"/>
              <a:buChar char="►"/>
            </a:pPr>
            <a:r>
              <a:rPr lang="fr-FR"/>
              <a:t>Créez un hook personnalisé pour gérer la logique de compteur et réutilisez-le dans plusieurs composants.</a:t>
            </a:r>
            <a:endParaRPr/>
          </a:p>
          <a:p>
            <a:pPr indent="-285046" lvl="0" marL="342831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SzPts val="91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6" name="Shape 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" name="Google Shape;937;p91"/>
          <p:cNvSpPr txBox="1"/>
          <p:nvPr>
            <p:ph type="title"/>
          </p:nvPr>
        </p:nvSpPr>
        <p:spPr>
          <a:xfrm>
            <a:off x="587452" y="4029731"/>
            <a:ext cx="3383403" cy="833534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Arial"/>
              <a:buNone/>
            </a:pPr>
            <a:r>
              <a:rPr lang="fr-FR"/>
              <a:t>Messages clés à retenir</a:t>
            </a:r>
            <a:br>
              <a:rPr lang="fr-FR"/>
            </a:br>
            <a:endParaRPr/>
          </a:p>
        </p:txBody>
      </p:sp>
      <p:sp>
        <p:nvSpPr>
          <p:cNvPr id="938" name="Google Shape;938;p91"/>
          <p:cNvSpPr txBox="1"/>
          <p:nvPr>
            <p:ph idx="1" type="body"/>
          </p:nvPr>
        </p:nvSpPr>
        <p:spPr>
          <a:xfrm>
            <a:off x="4394200" y="390525"/>
            <a:ext cx="7415213" cy="5614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350570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Les hooks permettent d'ajouter de l'état et des effets de bords aux composant.</a:t>
            </a:r>
            <a:endParaRPr/>
          </a:p>
          <a:p>
            <a:pPr indent="-350570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useState est le hook de base pour gérer l'état local dans un composant.</a:t>
            </a:r>
            <a:endParaRPr/>
          </a:p>
          <a:p>
            <a:pPr indent="-350570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useEffect est utilisé pour gérer les effets de bord, il est uniquement appelé c</a:t>
            </a:r>
            <a:r>
              <a:rPr lang="fr-FR"/>
              <a:t>ôté client et permet de “réagir” à des modifications de props ou d’état du composant.</a:t>
            </a:r>
            <a:endParaRPr/>
          </a:p>
          <a:p>
            <a:pPr indent="-350570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Les hooks doivent être appelés au niveau supérieur des fonctions de composants et dans le même ordre à chaque rendu.</a:t>
            </a:r>
            <a:endParaRPr/>
          </a:p>
          <a:p>
            <a:pPr indent="-350569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Les hooks personnalisés permettent de réutiliser la logique d'état et d'effet, améliorant la modularité et la maintenabilité du code.</a:t>
            </a:r>
            <a:endParaRPr/>
          </a:p>
          <a:p>
            <a:pPr indent="-251654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499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2" name="Shape 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" name="Google Shape;943;p92"/>
          <p:cNvSpPr txBox="1"/>
          <p:nvPr>
            <p:ph type="title"/>
          </p:nvPr>
        </p:nvSpPr>
        <p:spPr>
          <a:xfrm>
            <a:off x="587451" y="2068279"/>
            <a:ext cx="8113200" cy="1203000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Arial"/>
              <a:buNone/>
            </a:pPr>
            <a:r>
              <a:rPr lang="fr-FR"/>
              <a:t>Chapitre 7 - Les </a:t>
            </a:r>
            <a:r>
              <a:rPr lang="fr-FR"/>
              <a:t>événements</a:t>
            </a:r>
            <a:br>
              <a:rPr lang="fr-FR"/>
            </a:br>
            <a:endParaRPr/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7" name="Shape 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" name="Google Shape;948;p93"/>
          <p:cNvSpPr txBox="1"/>
          <p:nvPr>
            <p:ph type="title"/>
          </p:nvPr>
        </p:nvSpPr>
        <p:spPr>
          <a:xfrm>
            <a:off x="588101" y="810084"/>
            <a:ext cx="3382755" cy="136111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108000" lIns="108000" spcFirstLastPara="1" rIns="0" wrap="square" tIns="1080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7249"/>
              <a:buFont typeface="Arial"/>
              <a:buNone/>
            </a:pPr>
            <a:r>
              <a:rPr lang="fr-FR"/>
              <a:t>Objectifs pédagogiques</a:t>
            </a:r>
            <a:br>
              <a:rPr lang="fr-FR"/>
            </a:br>
            <a:endParaRPr/>
          </a:p>
        </p:txBody>
      </p:sp>
      <p:sp>
        <p:nvSpPr>
          <p:cNvPr id="949" name="Google Shape;949;p93"/>
          <p:cNvSpPr txBox="1"/>
          <p:nvPr>
            <p:ph idx="2" type="body"/>
          </p:nvPr>
        </p:nvSpPr>
        <p:spPr>
          <a:xfrm>
            <a:off x="5514975" y="592138"/>
            <a:ext cx="6327775" cy="57800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10000"/>
          </a:bodyPr>
          <a:lstStyle/>
          <a:p>
            <a:pPr indent="-335112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1 - Introduction et rappels ES6 / TypeScript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2 - Le framework React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3 - Le JSX et les composants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4 - Les Props</a:t>
            </a:r>
            <a:endParaRPr>
              <a:solidFill>
                <a:srgbClr val="BFBFBF"/>
              </a:solidFill>
            </a:endParaRPr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5 - Le State et les lifecycles	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6 - Les Hooks</a:t>
            </a:r>
            <a:endParaRPr>
              <a:solidFill>
                <a:srgbClr val="BFBFBF"/>
              </a:solidFill>
            </a:endParaRPr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b="1" lang="fr-FR"/>
              <a:t>Chapitre 7 - Les événements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8 - Rendu conditionnel et liste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9 - Les formulaires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10 - Le routing et la navigation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11 - Introduction à </a:t>
            </a:r>
            <a:r>
              <a:rPr lang="fr-FR">
                <a:solidFill>
                  <a:srgbClr val="BFBFBF"/>
                </a:solidFill>
              </a:rPr>
              <a:t>l’</a:t>
            </a:r>
            <a:r>
              <a:rPr lang="fr-FR">
                <a:solidFill>
                  <a:srgbClr val="BFBFBF"/>
                </a:solidFill>
              </a:rPr>
              <a:t>architecture flux</a:t>
            </a:r>
            <a:endParaRPr/>
          </a:p>
          <a:p>
            <a:pPr indent="-335112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>
                <a:solidFill>
                  <a:srgbClr val="BFBFBF"/>
                </a:solidFill>
              </a:rPr>
              <a:t>Chapitre 12 - Les tests</a:t>
            </a:r>
            <a:endParaRPr/>
          </a:p>
          <a:p>
            <a:pPr indent="-259703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4999"/>
              <a:buNone/>
            </a:pPr>
            <a:r>
              <a:t/>
            </a:r>
            <a:endParaRPr/>
          </a:p>
        </p:txBody>
      </p:sp>
      <p:sp>
        <p:nvSpPr>
          <p:cNvPr id="950" name="Google Shape;950;p93"/>
          <p:cNvSpPr txBox="1"/>
          <p:nvPr>
            <p:ph idx="1" type="body"/>
          </p:nvPr>
        </p:nvSpPr>
        <p:spPr>
          <a:xfrm>
            <a:off x="1124510" y="3847891"/>
            <a:ext cx="5436429" cy="1993944"/>
          </a:xfrm>
          <a:prstGeom prst="rect">
            <a:avLst/>
          </a:prstGeom>
          <a:solidFill>
            <a:srgbClr val="7B0049"/>
          </a:solidFill>
          <a:ln>
            <a:noFill/>
          </a:ln>
        </p:spPr>
        <p:txBody>
          <a:bodyPr anchorCtr="0" anchor="t" bIns="144000" lIns="0" spcFirstLastPara="1" rIns="108000" wrap="square" tIns="45700">
            <a:normAutofit fontScale="70000" lnSpcReduction="20000"/>
          </a:bodyPr>
          <a:lstStyle/>
          <a:p>
            <a:pPr indent="-282575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64999"/>
              <a:buChar char="•"/>
            </a:pPr>
            <a:r>
              <a:rPr lang="fr-FR"/>
              <a:t>Comprendre la gestion des événements en React.</a:t>
            </a:r>
            <a:endParaRPr/>
          </a:p>
          <a:p>
            <a:pPr indent="-282575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64999"/>
              <a:buChar char="•"/>
            </a:pPr>
            <a:r>
              <a:rPr lang="fr-FR"/>
              <a:t>Apprendre à attacher des gestionnaires d'événements aux éléments JSX.</a:t>
            </a:r>
            <a:endParaRPr/>
          </a:p>
          <a:p>
            <a:pPr indent="-282575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64999"/>
              <a:buChar char="•"/>
            </a:pPr>
            <a:r>
              <a:rPr lang="fr-FR"/>
              <a:t>Connaître les différentes techniques pour lier le contexte d'exécution aux gestionnaires d'événements.</a:t>
            </a:r>
            <a:endParaRPr/>
          </a:p>
          <a:p>
            <a:pPr indent="-282575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64999"/>
              <a:buChar char="•"/>
            </a:pPr>
            <a:r>
              <a:rPr lang="fr-FR"/>
              <a:t>Savoir passer des paramètres supplémentaires aux gestionnaires d'événements.</a:t>
            </a:r>
            <a:endParaRPr/>
          </a:p>
          <a:p>
            <a:pPr indent="-282575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64999"/>
              <a:buChar char="•"/>
            </a:pPr>
            <a:r>
              <a:rPr lang="fr-FR"/>
              <a:t>Apprendre à envoyer un gestionnaire d'événements en tant que prop à un composant enfant.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9"/>
          <p:cNvSpPr txBox="1"/>
          <p:nvPr>
            <p:ph idx="1" type="body"/>
          </p:nvPr>
        </p:nvSpPr>
        <p:spPr>
          <a:xfrm>
            <a:off x="5061284" y="1564278"/>
            <a:ext cx="6832228" cy="478689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0" lIns="91425" spcFirstLastPara="1" rIns="91425" wrap="square" tIns="144000">
            <a:normAutofit lnSpcReduction="10000"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Préparer un tableau blanc collaboratif d’accueil des stagiaires</a:t>
            </a:r>
            <a:endParaRPr/>
          </a:p>
          <a:p>
            <a:pPr indent="-155543" lvl="1" marL="533293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330"/>
              <a:buChar char="►"/>
            </a:pPr>
            <a:r>
              <a:rPr lang="fr-FR"/>
              <a:t>Dans la session, Partagez Microsoft Whiteboard</a:t>
            </a:r>
            <a:endParaRPr/>
          </a:p>
          <a:p>
            <a:pPr indent="-155543" lvl="1" marL="53329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30"/>
              <a:buChar char="►"/>
            </a:pPr>
            <a:r>
              <a:rPr lang="fr-FR"/>
              <a:t>Si c’est votre 1</a:t>
            </a:r>
            <a:r>
              <a:rPr baseline="30000" lang="fr-FR"/>
              <a:t>er</a:t>
            </a:r>
            <a:r>
              <a:rPr lang="fr-FR"/>
              <a:t> tableau blanc :</a:t>
            </a:r>
            <a:endParaRPr/>
          </a:p>
          <a:p>
            <a:pPr indent="-203159" lvl="2" marL="711058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520"/>
              <a:buChar char="▪"/>
            </a:pPr>
            <a:r>
              <a:rPr lang="fr-FR"/>
              <a:t>Cliquez sur « Nouveau »</a:t>
            </a:r>
            <a:endParaRPr/>
          </a:p>
          <a:p>
            <a:pPr indent="-203159" lvl="2" marL="711058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520"/>
              <a:buChar char="▪"/>
            </a:pPr>
            <a:r>
              <a:rPr lang="fr-FR"/>
              <a:t>Si non, utilisez un ancien tableau blanc proposé dans la liste des historiques</a:t>
            </a:r>
            <a:endParaRPr/>
          </a:p>
          <a:p>
            <a:pPr indent="-155543" lvl="1" marL="533293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330"/>
              <a:buChar char="►"/>
            </a:pPr>
            <a:r>
              <a:rPr lang="fr-FR"/>
              <a:t>Pour guider les stagiaires, insérez 2 blocs textes pour indiquer les questions suivantes : </a:t>
            </a:r>
            <a:endParaRPr/>
          </a:p>
          <a:p>
            <a:pPr indent="-203158" lvl="3" marL="90152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30"/>
              <a:buChar char="▪"/>
            </a:pPr>
            <a:r>
              <a:rPr lang="fr-FR"/>
              <a:t>Votre expérience sur le sujet de la formation ?</a:t>
            </a:r>
            <a:endParaRPr/>
          </a:p>
          <a:p>
            <a:pPr indent="-203158" lvl="3" marL="90152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330"/>
              <a:buChar char="▪"/>
            </a:pPr>
            <a:r>
              <a:rPr lang="fr-FR"/>
              <a:t>Vos attentes de la formation ?</a:t>
            </a:r>
            <a:endParaRPr/>
          </a:p>
          <a:p>
            <a:pPr indent="-203159" lvl="2" marL="711058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520"/>
              <a:buChar char="▪"/>
            </a:pPr>
            <a:r>
              <a:rPr lang="fr-FR"/>
              <a:t>Invitez les stagiaires à utiliser l’outil « Notes » pour choisir leur couleur de pos it et l’ajouter sur le tableau avant de répondre aux 2 questions</a:t>
            </a:r>
            <a:endParaRPr/>
          </a:p>
          <a:p>
            <a:pPr indent="-118703" lvl="3" marL="90152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330"/>
              <a:buNone/>
            </a:pPr>
            <a:r>
              <a:t/>
            </a:r>
            <a:endParaRPr/>
          </a:p>
          <a:p>
            <a:pPr indent="-71088" lvl="1" marL="533293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330"/>
              <a:buNone/>
            </a:pPr>
            <a:r>
              <a:t/>
            </a:r>
            <a:endParaRPr/>
          </a:p>
        </p:txBody>
      </p:sp>
      <p:sp>
        <p:nvSpPr>
          <p:cNvPr id="423" name="Google Shape;423;p9"/>
          <p:cNvSpPr txBox="1"/>
          <p:nvPr>
            <p:ph type="title"/>
          </p:nvPr>
        </p:nvSpPr>
        <p:spPr>
          <a:xfrm>
            <a:off x="1486094" y="381798"/>
            <a:ext cx="9871717" cy="64130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b" bIns="108000" lIns="108000" spcFirstLastPara="1" rIns="0" wrap="square" tIns="108000">
            <a:spAutoFit/>
          </a:bodyPr>
          <a:lstStyle/>
          <a:p>
            <a:pPr indent="0" lvl="0" marL="0" rtl="0" algn="l">
              <a:lnSpc>
                <a:spcPct val="95142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Tableau blanc collaboratif dans Teams</a:t>
            </a:r>
            <a:endParaRPr/>
          </a:p>
        </p:txBody>
      </p:sp>
      <p:pic>
        <p:nvPicPr>
          <p:cNvPr id="424" name="Google Shape;424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1052" y="1239668"/>
            <a:ext cx="3882190" cy="3108290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  <p:pic>
        <p:nvPicPr>
          <p:cNvPr id="425" name="Google Shape;425;p9"/>
          <p:cNvPicPr preferRelativeResize="0"/>
          <p:nvPr/>
        </p:nvPicPr>
        <p:blipFill rotWithShape="1">
          <a:blip r:embed="rId4">
            <a:alphaModFix/>
          </a:blip>
          <a:srcRect b="0" l="0" r="2846" t="0"/>
          <a:stretch/>
        </p:blipFill>
        <p:spPr>
          <a:xfrm>
            <a:off x="401052" y="4331879"/>
            <a:ext cx="2727159" cy="1180918"/>
          </a:xfrm>
          <a:prstGeom prst="rect">
            <a:avLst/>
          </a:prstGeom>
          <a:noFill/>
          <a:ln>
            <a:noFill/>
          </a:ln>
        </p:spPr>
      </p:pic>
      <p:pic>
        <p:nvPicPr>
          <p:cNvPr id="426" name="Google Shape;426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507197" y="4969539"/>
            <a:ext cx="2798112" cy="15519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4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Google Shape;955;p94"/>
          <p:cNvSpPr txBox="1"/>
          <p:nvPr>
            <p:ph type="title"/>
          </p:nvPr>
        </p:nvSpPr>
        <p:spPr>
          <a:xfrm>
            <a:off x="587452" y="4029731"/>
            <a:ext cx="3383403" cy="833534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Arial"/>
              <a:buNone/>
            </a:pPr>
            <a:r>
              <a:rPr lang="fr-FR"/>
              <a:t>Messages clés</a:t>
            </a:r>
            <a:br>
              <a:rPr lang="fr-FR"/>
            </a:br>
            <a:endParaRPr/>
          </a:p>
        </p:txBody>
      </p:sp>
      <p:sp>
        <p:nvSpPr>
          <p:cNvPr id="956" name="Google Shape;956;p94"/>
          <p:cNvSpPr txBox="1"/>
          <p:nvPr>
            <p:ph idx="1" type="body"/>
          </p:nvPr>
        </p:nvSpPr>
        <p:spPr>
          <a:xfrm>
            <a:off x="4394200" y="390525"/>
            <a:ext cx="7415213" cy="5614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350570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La gestion des événements en React utilise une syntaxe similaire à celle du DOM, mais avec quelques différences clés.</a:t>
            </a:r>
            <a:endParaRPr/>
          </a:p>
          <a:p>
            <a:pPr indent="-350569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Les gestionnaires d'événements peuvent être attachés directement aux éléments JSX en utilisant les noms d’events standards du DOM, ou des custom props, écrits en camelCase avec le prefix ‘on’.</a:t>
            </a:r>
            <a:endParaRPr/>
          </a:p>
          <a:p>
            <a:pPr indent="-350570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Les gestionnaires d'événements peuvent recevoir des paramètres supplémentaires en utilisant des fonctions fléchées ou des closures.</a:t>
            </a:r>
            <a:endParaRPr/>
          </a:p>
          <a:p>
            <a:pPr indent="-350570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Les gestionnaires d'événements peuvent être passés en tant que props aux composants enfants pour déléguer la gestion des événements.</a:t>
            </a:r>
            <a:endParaRPr/>
          </a:p>
          <a:p>
            <a:pPr indent="-251654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499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0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p95"/>
          <p:cNvSpPr txBox="1"/>
          <p:nvPr>
            <p:ph type="title"/>
          </p:nvPr>
        </p:nvSpPr>
        <p:spPr>
          <a:xfrm>
            <a:off x="297608" y="2766075"/>
            <a:ext cx="3095298" cy="771979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</a:pPr>
            <a:r>
              <a:rPr lang="fr-FR"/>
              <a:t>Questions rebonds</a:t>
            </a:r>
            <a:br>
              <a:rPr lang="fr-FR"/>
            </a:br>
            <a:endParaRPr/>
          </a:p>
        </p:txBody>
      </p:sp>
      <p:sp>
        <p:nvSpPr>
          <p:cNvPr id="962" name="Google Shape;962;p95"/>
          <p:cNvSpPr txBox="1"/>
          <p:nvPr>
            <p:ph idx="1" type="body"/>
          </p:nvPr>
        </p:nvSpPr>
        <p:spPr>
          <a:xfrm>
            <a:off x="7472363" y="1082675"/>
            <a:ext cx="4572000" cy="49323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62500" lnSpcReduction="20000"/>
          </a:bodyPr>
          <a:lstStyle/>
          <a:p>
            <a:pPr indent="-34285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Comment gérez-vous actuellement les événements dans vos projets JavaScript ? Utilisez-vous des frameworks ou des bibliothèques spécifiques ?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Avez-vous déjà rencontré des difficultés pour maintenir le contexte d'exécution correct dans les gestionnaires d'événements ?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Pouvez-vous donner un exemple où le passage de paramètres supplémentaires à un gestionnaire d'événements a été nécessaire dans votre projet ?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Comment déléguez-vous généralement la gestion des événements aux composants enfants dans vos projets ?</a:t>
            </a:r>
            <a:endParaRPr/>
          </a:p>
          <a:p>
            <a:pPr indent="-34285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Quelles techniques utilisez-vous pour organiser et structurer les gestionnaires d'événements dans votre code ?</a:t>
            </a:r>
            <a:endParaRPr/>
          </a:p>
          <a:p>
            <a:pPr indent="-275800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499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96"/>
          <p:cNvSpPr txBox="1"/>
          <p:nvPr>
            <p:ph type="title"/>
          </p:nvPr>
        </p:nvSpPr>
        <p:spPr>
          <a:xfrm>
            <a:off x="1257005" y="367779"/>
            <a:ext cx="9677990" cy="771979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1 : Syntaxe des événements dans le JSX</a:t>
            </a:r>
            <a:br>
              <a:rPr lang="fr-FR"/>
            </a:br>
            <a:endParaRPr/>
          </a:p>
        </p:txBody>
      </p:sp>
      <p:sp>
        <p:nvSpPr>
          <p:cNvPr id="968" name="Google Shape;968;p96"/>
          <p:cNvSpPr txBox="1"/>
          <p:nvPr>
            <p:ph idx="1" type="body"/>
          </p:nvPr>
        </p:nvSpPr>
        <p:spPr>
          <a:xfrm>
            <a:off x="5648917" y="2257499"/>
            <a:ext cx="5919900" cy="42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Gestion des événements en JSX.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Syntaxe camelCase pour les événements.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Passer des paramètres aux gestionnaires d'événements.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  <p:pic>
        <p:nvPicPr>
          <p:cNvPr descr="Une image contenant texte, capture d’écran, affichage, logiciel&#10;&#10;Description générée automatiquement" id="969" name="Google Shape;969;p9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9250" y="3844212"/>
            <a:ext cx="4989362" cy="30137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3" name="Shape 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4" name="Google Shape;974;p97"/>
          <p:cNvSpPr txBox="1"/>
          <p:nvPr>
            <p:ph type="title"/>
          </p:nvPr>
        </p:nvSpPr>
        <p:spPr>
          <a:xfrm>
            <a:off x="1257005" y="367779"/>
            <a:ext cx="9677990" cy="771979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2 : Méthodes de gestion d’événement (handler)</a:t>
            </a:r>
            <a:br>
              <a:rPr lang="fr-FR"/>
            </a:br>
            <a:endParaRPr/>
          </a:p>
        </p:txBody>
      </p:sp>
      <p:sp>
        <p:nvSpPr>
          <p:cNvPr id="975" name="Google Shape;975;p97"/>
          <p:cNvSpPr txBox="1"/>
          <p:nvPr>
            <p:ph idx="1" type="body"/>
          </p:nvPr>
        </p:nvSpPr>
        <p:spPr>
          <a:xfrm>
            <a:off x="4788067" y="2238374"/>
            <a:ext cx="5919788" cy="4246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Définition des gestionnaires d'événements.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Gestionnaires d'événements en ligne et en tant que fonctions.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Bonnes pratiques pour la gestion des événements.</a:t>
            </a:r>
            <a:endParaRPr/>
          </a:p>
          <a:p>
            <a:pPr indent="-235557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99"/>
          <p:cNvSpPr txBox="1"/>
          <p:nvPr>
            <p:ph type="title"/>
          </p:nvPr>
        </p:nvSpPr>
        <p:spPr>
          <a:xfrm>
            <a:off x="1257005" y="367779"/>
            <a:ext cx="9678000" cy="13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3 : Objet d’événement</a:t>
            </a:r>
            <a:br>
              <a:rPr lang="fr-FR"/>
            </a:br>
            <a:endParaRPr/>
          </a:p>
        </p:txBody>
      </p:sp>
      <p:sp>
        <p:nvSpPr>
          <p:cNvPr id="981" name="Google Shape;981;p99"/>
          <p:cNvSpPr txBox="1"/>
          <p:nvPr>
            <p:ph idx="1" type="body"/>
          </p:nvPr>
        </p:nvSpPr>
        <p:spPr>
          <a:xfrm>
            <a:off x="4788067" y="2238374"/>
            <a:ext cx="5919788" cy="4246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Introduction à l'objet d'événement.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Propriétés et méthodes courantes de l'objet d'événement.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Utilisation de l'objet d'événement dans les gestionnaires.</a:t>
            </a:r>
            <a:endParaRPr/>
          </a:p>
          <a:p>
            <a:pPr indent="-235557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5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p100"/>
          <p:cNvSpPr txBox="1"/>
          <p:nvPr>
            <p:ph type="title"/>
          </p:nvPr>
        </p:nvSpPr>
        <p:spPr>
          <a:xfrm>
            <a:off x="1257005" y="367779"/>
            <a:ext cx="9678000" cy="1880100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4 : Passage de paramètres supplémentaires au handler</a:t>
            </a:r>
            <a:br>
              <a:rPr lang="fr-FR"/>
            </a:br>
            <a:endParaRPr/>
          </a:p>
        </p:txBody>
      </p:sp>
      <p:sp>
        <p:nvSpPr>
          <p:cNvPr id="987" name="Google Shape;987;p100"/>
          <p:cNvSpPr txBox="1"/>
          <p:nvPr>
            <p:ph idx="1" type="body"/>
          </p:nvPr>
        </p:nvSpPr>
        <p:spPr>
          <a:xfrm>
            <a:off x="4788067" y="2238374"/>
            <a:ext cx="5919788" cy="4246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Passer des paramètres supplémentaires aux gestionnaires d'événements.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Utilisation des fonctions fléchées et des fonctions anonymes.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Bonnes pratiques pour le passage de paramètres.</a:t>
            </a:r>
            <a:endParaRPr/>
          </a:p>
          <a:p>
            <a:pPr indent="-235557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  <p:pic>
        <p:nvPicPr>
          <p:cNvPr descr="Une image contenant texte, capture d’écran, affichage, logiciel&#10;&#10;Description générée automatiquement" id="988" name="Google Shape;988;p10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5166" y="3312366"/>
            <a:ext cx="4739143" cy="35456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2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" name="Google Shape;993;p101"/>
          <p:cNvSpPr txBox="1"/>
          <p:nvPr>
            <p:ph type="title"/>
          </p:nvPr>
        </p:nvSpPr>
        <p:spPr>
          <a:xfrm>
            <a:off x="1257005" y="367779"/>
            <a:ext cx="9678000" cy="13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lang="fr-FR"/>
              <a:t>Sujet 5 : Envoyer un handler en prop</a:t>
            </a:r>
            <a:br>
              <a:rPr lang="fr-FR"/>
            </a:br>
            <a:endParaRPr/>
          </a:p>
        </p:txBody>
      </p:sp>
      <p:sp>
        <p:nvSpPr>
          <p:cNvPr id="994" name="Google Shape;994;p101"/>
          <p:cNvSpPr txBox="1"/>
          <p:nvPr>
            <p:ph idx="1" type="body"/>
          </p:nvPr>
        </p:nvSpPr>
        <p:spPr>
          <a:xfrm>
            <a:off x="4788067" y="2238374"/>
            <a:ext cx="5919788" cy="4246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831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Envoyer un gestionnaire d'événement en prop.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Déclencher des actions depuis un composant enfant.</a:t>
            </a:r>
            <a:endParaRPr/>
          </a:p>
          <a:p>
            <a:pPr indent="-342831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25"/>
              <a:buChar char="▬"/>
            </a:pPr>
            <a:r>
              <a:rPr lang="fr-FR"/>
              <a:t>Communication ascendante entre les composants.</a:t>
            </a:r>
            <a:endParaRPr/>
          </a:p>
          <a:p>
            <a:pPr indent="-235557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8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8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p102"/>
          <p:cNvSpPr txBox="1"/>
          <p:nvPr>
            <p:ph type="title"/>
          </p:nvPr>
        </p:nvSpPr>
        <p:spPr>
          <a:xfrm>
            <a:off x="4556867" y="466068"/>
            <a:ext cx="3366439" cy="433553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fr-FR"/>
              <a:t>Ateliers</a:t>
            </a:r>
            <a:br>
              <a:rPr lang="fr-FR"/>
            </a:br>
            <a:endParaRPr/>
          </a:p>
        </p:txBody>
      </p:sp>
      <p:sp>
        <p:nvSpPr>
          <p:cNvPr id="1000" name="Google Shape;1000;p102"/>
          <p:cNvSpPr txBox="1"/>
          <p:nvPr>
            <p:ph idx="1" type="body"/>
          </p:nvPr>
        </p:nvSpPr>
        <p:spPr>
          <a:xfrm>
            <a:off x="5235453" y="899621"/>
            <a:ext cx="5788025" cy="56936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7164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10"/>
              <a:buChar char="▬"/>
            </a:pPr>
            <a:r>
              <a:rPr b="1" lang="fr-FR"/>
              <a:t>Objectifs de l'atelier :</a:t>
            </a:r>
            <a:endParaRPr/>
          </a:p>
          <a:p>
            <a:pPr indent="-160211" lvl="1" marL="533293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80"/>
              <a:buChar char="►"/>
            </a:pPr>
            <a:r>
              <a:rPr lang="fr-FR"/>
              <a:t>Apprendre à attacher des gestionnaires d'événements aux éléments JSX.</a:t>
            </a:r>
            <a:endParaRPr/>
          </a:p>
          <a:p>
            <a:pPr indent="-160211" lvl="1" marL="53329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980"/>
              <a:buChar char="►"/>
            </a:pPr>
            <a:r>
              <a:rPr lang="fr-FR"/>
              <a:t>Savoir passer des paramètres supplémentaires aux gestionnaires d'événements.</a:t>
            </a:r>
            <a:endParaRPr/>
          </a:p>
          <a:p>
            <a:pPr indent="-160211" lvl="1" marL="53329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980"/>
              <a:buChar char="►"/>
            </a:pPr>
            <a:r>
              <a:rPr lang="fr-FR"/>
              <a:t>Apprendre à déléguer la gestion des événements aux composants enfants.</a:t>
            </a:r>
            <a:endParaRPr/>
          </a:p>
          <a:p>
            <a:pPr indent="-347164" lvl="0" marL="342831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SzPts val="910"/>
              <a:buChar char="▬"/>
            </a:pPr>
            <a:r>
              <a:rPr b="1" lang="fr-FR"/>
              <a:t>Énoncé de l'atelier :</a:t>
            </a:r>
            <a:endParaRPr/>
          </a:p>
          <a:p>
            <a:pPr indent="-160211" lvl="1" marL="533293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80"/>
              <a:buChar char="►"/>
            </a:pPr>
            <a:r>
              <a:rPr lang="fr-FR"/>
              <a:t>Créez un composant qui attache un gestionnaire d'événements onClick à un bouton et affiche un message lorsqu'il est cliqué.</a:t>
            </a:r>
            <a:endParaRPr/>
          </a:p>
          <a:p>
            <a:pPr indent="-160211" lvl="1" marL="53329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980"/>
              <a:buChar char="►"/>
            </a:pPr>
            <a:r>
              <a:rPr lang="fr-FR"/>
              <a:t>Ajoutez un champ de texte et un bouton dans le composant. Passez un paramètre supplémentaire au gestionnaire d'événements pour afficher la valeur du champ de texte lorsqu'il est cliqué.</a:t>
            </a:r>
            <a:endParaRPr/>
          </a:p>
          <a:p>
            <a:pPr indent="-160211" lvl="1" marL="533293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980"/>
              <a:buChar char="►"/>
            </a:pPr>
            <a:r>
              <a:rPr lang="fr-FR"/>
              <a:t>Créez un composant parent qui passe un gestionnaire d'événements onClick en tant que prop à un composant enfant. Le composant enfant doit appeler le gestionnaire d'événements lorsqu'il est cliqué.</a:t>
            </a:r>
            <a:endParaRPr/>
          </a:p>
          <a:p>
            <a:pPr indent="-289379" lvl="0" marL="342831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SzPts val="91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4" name="Shape 1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5" name="Google Shape;1005;p103"/>
          <p:cNvSpPr txBox="1"/>
          <p:nvPr>
            <p:ph type="title"/>
          </p:nvPr>
        </p:nvSpPr>
        <p:spPr>
          <a:xfrm>
            <a:off x="587452" y="4029731"/>
            <a:ext cx="3383403" cy="833534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Arial"/>
              <a:buNone/>
            </a:pPr>
            <a:r>
              <a:rPr lang="fr-FR"/>
              <a:t>Messages clés à retenir</a:t>
            </a:r>
            <a:br>
              <a:rPr lang="fr-FR"/>
            </a:br>
            <a:endParaRPr/>
          </a:p>
        </p:txBody>
      </p:sp>
      <p:sp>
        <p:nvSpPr>
          <p:cNvPr id="1006" name="Google Shape;1006;p103"/>
          <p:cNvSpPr txBox="1"/>
          <p:nvPr>
            <p:ph idx="1" type="body"/>
          </p:nvPr>
        </p:nvSpPr>
        <p:spPr>
          <a:xfrm>
            <a:off x="4394200" y="390525"/>
            <a:ext cx="7415213" cy="5614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-350569" lvl="0" marL="34283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Les gestionnaires d'événements en React sont attachés aux éléments JSX en utilisant les noms d’events standards du DOM, ou des custom props, écrits en camelCase avec le prefix ‘on’.</a:t>
            </a:r>
            <a:endParaRPr/>
          </a:p>
          <a:p>
            <a:pPr indent="-350570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Les paramètres supplémentaires peuvent être passés aux gestionnaires d'événements en utilisant des fonctions fléchées ou des closures.</a:t>
            </a:r>
            <a:endParaRPr/>
          </a:p>
          <a:p>
            <a:pPr indent="-350570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La gestion des événements peut être déléguée aux composants enfants en passant des gestionnaires d'événements en tant que props.</a:t>
            </a:r>
            <a:endParaRPr/>
          </a:p>
          <a:p>
            <a:pPr indent="-350569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2524"/>
              <a:buChar char="▬"/>
            </a:pPr>
            <a:r>
              <a:rPr lang="fr-FR"/>
              <a:t>Une bonne gestion des événements améliore l'interactivité et la réactivité des applications React.</a:t>
            </a:r>
            <a:endParaRPr/>
          </a:p>
          <a:p>
            <a:pPr indent="-251654" lvl="0" marL="342831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ct val="64999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0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" name="Google Shape;1011;p104"/>
          <p:cNvSpPr txBox="1"/>
          <p:nvPr>
            <p:ph type="title"/>
          </p:nvPr>
        </p:nvSpPr>
        <p:spPr>
          <a:xfrm>
            <a:off x="587451" y="2068279"/>
            <a:ext cx="8113180" cy="710424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0" spcFirstLastPara="1" rIns="0" wrap="square" tIns="1080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Arial"/>
              <a:buNone/>
            </a:pPr>
            <a:r>
              <a:rPr lang="fr-FR"/>
              <a:t>Chapitre 8 - Rendu conditionnel et liste</a:t>
            </a:r>
            <a:br>
              <a:rPr lang="fr-FR"/>
            </a:b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heme kits ib cegos">
  <a:themeElements>
    <a:clrScheme name="SMARTPOCKET 2023 FONCEE">
      <a:dk1>
        <a:srgbClr val="2C0000"/>
      </a:dk1>
      <a:lt1>
        <a:srgbClr val="FFFFFF"/>
      </a:lt1>
      <a:dk2>
        <a:srgbClr val="222B3D"/>
      </a:dk2>
      <a:lt2>
        <a:srgbClr val="733909"/>
      </a:lt2>
      <a:accent1>
        <a:srgbClr val="385438"/>
      </a:accent1>
      <a:accent2>
        <a:srgbClr val="C16F61"/>
      </a:accent2>
      <a:accent3>
        <a:srgbClr val="2D0051"/>
      </a:accent3>
      <a:accent4>
        <a:srgbClr val="876300"/>
      </a:accent4>
      <a:accent5>
        <a:srgbClr val="A50062"/>
      </a:accent5>
      <a:accent6>
        <a:srgbClr val="001B71"/>
      </a:accent6>
      <a:hlink>
        <a:srgbClr val="4A4954"/>
      </a:hlink>
      <a:folHlink>
        <a:srgbClr val="9998A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hèm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2024-06-03T10:01:03Z</dcterms:created>
  <dc:creator>Benoit MACLET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0x0101006D5A01ACF905C343B930BBD154949D24</vt:lpwstr>
  </property>
  <property fmtid="{D5CDD505-2E9C-101B-9397-08002B2CF9AE}" pid="3" name="MediaServiceImageTags">
    <vt:lpwstr/>
  </property>
</Properties>
</file>